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21"/>
  </p:notesMasterIdLst>
  <p:handoutMasterIdLst>
    <p:handoutMasterId r:id="rId22"/>
  </p:handoutMasterIdLst>
  <p:sldIdLst>
    <p:sldId id="1597" r:id="rId6"/>
    <p:sldId id="1605" r:id="rId7"/>
    <p:sldId id="260" r:id="rId8"/>
    <p:sldId id="265" r:id="rId9"/>
    <p:sldId id="1607" r:id="rId10"/>
    <p:sldId id="263" r:id="rId11"/>
    <p:sldId id="256" r:id="rId12"/>
    <p:sldId id="261" r:id="rId13"/>
    <p:sldId id="1606" r:id="rId14"/>
    <p:sldId id="262" r:id="rId15"/>
    <p:sldId id="264" r:id="rId16"/>
    <p:sldId id="266" r:id="rId17"/>
    <p:sldId id="1598" r:id="rId18"/>
    <p:sldId id="1591" r:id="rId19"/>
    <p:sldId id="1592"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7"/>
            <p14:sldId id="1605"/>
            <p14:sldId id="260"/>
            <p14:sldId id="265"/>
            <p14:sldId id="1607"/>
            <p14:sldId id="263"/>
            <p14:sldId id="256"/>
            <p14:sldId id="261"/>
            <p14:sldId id="1606"/>
            <p14:sldId id="262"/>
            <p14:sldId id="264"/>
            <p14:sldId id="266"/>
            <p14:sldId id="1598"/>
          </p14:sldIdLst>
        </p14:section>
        <p14:section name="Untitled Section" id="{8CAB0978-3D22-47B8-8593-3EFC0834A60A}">
          <p14:sldIdLst>
            <p14:sldId id="1591"/>
            <p14:sldId id="15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BCF2"/>
    <a:srgbClr val="FFFFFF"/>
    <a:srgbClr val="FFB65D"/>
    <a:srgbClr val="2F2F2F"/>
    <a:srgbClr val="787878"/>
    <a:srgbClr val="595959"/>
    <a:srgbClr val="A6A6A6"/>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2136" autoAdjust="0"/>
  </p:normalViewPr>
  <p:slideViewPr>
    <p:cSldViewPr snapToGrid="0">
      <p:cViewPr varScale="1">
        <p:scale>
          <a:sx n="103" d="100"/>
          <a:sy n="103" d="100"/>
        </p:scale>
        <p:origin x="798"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10/22/2018 11:34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10/22/2018 11:24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10/22/2018 11:24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307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10/22/2018 11:24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9248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10/22/2018 11:24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9360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10/22/2018 11:24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057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10/22/2018 11:24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722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10/22/2018 11:24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10/22/2018 11:24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00214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3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837034-7148-4138-88A4-8AFAD0C9EB72}"/>
              </a:ext>
            </a:extLst>
          </p:cNvPr>
          <p:cNvSpPr>
            <a:spLocks noGrp="1"/>
          </p:cNvSpPr>
          <p:nvPr>
            <p:ph type="dt" sz="half" idx="10"/>
          </p:nvPr>
        </p:nvSpPr>
        <p:spPr/>
        <p:txBody>
          <a:bodyPr/>
          <a:lstStyle/>
          <a:p>
            <a:fld id="{DBE5D562-D135-4DC1-937A-9AB2B9CC6D76}" type="datetimeFigureOut">
              <a:rPr lang="en-IN" smtClean="0"/>
              <a:t>22-10-2018</a:t>
            </a:fld>
            <a:endParaRPr lang="en-IN"/>
          </a:p>
        </p:txBody>
      </p:sp>
      <p:sp>
        <p:nvSpPr>
          <p:cNvPr id="3" name="Footer Placeholder 2">
            <a:extLst>
              <a:ext uri="{FF2B5EF4-FFF2-40B4-BE49-F238E27FC236}">
                <a16:creationId xmlns:a16="http://schemas.microsoft.com/office/drawing/2014/main" id="{36E5DD6D-9928-4A67-91F9-A7337FEAB6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F19A50-86EA-4CBA-89B3-08EDEE7EB503}"/>
              </a:ext>
            </a:extLst>
          </p:cNvPr>
          <p:cNvSpPr>
            <a:spLocks noGrp="1"/>
          </p:cNvSpPr>
          <p:nvPr>
            <p:ph type="sldNum" sz="quarter" idx="12"/>
          </p:nvPr>
        </p:nvSpPr>
        <p:spPr/>
        <p:txBody>
          <a:bodyPr/>
          <a:lstStyle/>
          <a:p>
            <a:fld id="{907E7EA9-8E6E-49BD-BC38-D940A08BB0D6}" type="slidenum">
              <a:rPr lang="en-IN" smtClean="0"/>
              <a:t>‹#›</a:t>
            </a:fld>
            <a:endParaRPr lang="en-IN"/>
          </a:p>
        </p:txBody>
      </p:sp>
    </p:spTree>
    <p:extLst>
      <p:ext uri="{BB962C8B-B14F-4D97-AF65-F5344CB8AC3E}">
        <p14:creationId xmlns:p14="http://schemas.microsoft.com/office/powerpoint/2010/main" val="35587272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DA89-A3D0-4436-B814-44FD5C5725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5D8EA7-1232-4931-8D1C-301F5638ABCC}"/>
              </a:ext>
            </a:extLst>
          </p:cNvPr>
          <p:cNvSpPr>
            <a:spLocks noGrp="1"/>
          </p:cNvSpPr>
          <p:nvPr>
            <p:ph type="dt" sz="half" idx="10"/>
          </p:nvPr>
        </p:nvSpPr>
        <p:spPr/>
        <p:txBody>
          <a:bodyPr/>
          <a:lstStyle/>
          <a:p>
            <a:fld id="{DBE5D562-D135-4DC1-937A-9AB2B9CC6D76}" type="datetimeFigureOut">
              <a:rPr lang="en-IN" smtClean="0"/>
              <a:t>22-10-2018</a:t>
            </a:fld>
            <a:endParaRPr lang="en-IN"/>
          </a:p>
        </p:txBody>
      </p:sp>
      <p:sp>
        <p:nvSpPr>
          <p:cNvPr id="4" name="Footer Placeholder 3">
            <a:extLst>
              <a:ext uri="{FF2B5EF4-FFF2-40B4-BE49-F238E27FC236}">
                <a16:creationId xmlns:a16="http://schemas.microsoft.com/office/drawing/2014/main" id="{46D04666-2FCE-42D2-98C9-09D6788E58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C6B35F7-3CC9-446F-820F-E812CDD088D0}"/>
              </a:ext>
            </a:extLst>
          </p:cNvPr>
          <p:cNvSpPr>
            <a:spLocks noGrp="1"/>
          </p:cNvSpPr>
          <p:nvPr>
            <p:ph type="sldNum" sz="quarter" idx="12"/>
          </p:nvPr>
        </p:nvSpPr>
        <p:spPr/>
        <p:txBody>
          <a:bodyPr/>
          <a:lstStyle/>
          <a:p>
            <a:fld id="{907E7EA9-8E6E-49BD-BC38-D940A08BB0D6}" type="slidenum">
              <a:rPr lang="en-IN" smtClean="0"/>
              <a:t>‹#›</a:t>
            </a:fld>
            <a:endParaRPr lang="en-IN"/>
          </a:p>
        </p:txBody>
      </p:sp>
    </p:spTree>
    <p:extLst>
      <p:ext uri="{BB962C8B-B14F-4D97-AF65-F5344CB8AC3E}">
        <p14:creationId xmlns:p14="http://schemas.microsoft.com/office/powerpoint/2010/main" val="1093784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8" r:id="rId31"/>
    <p:sldLayoutId id="2147484579"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36.jpg"/><Relationship Id="rId10"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37.jpg"/><Relationship Id="rId10"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6.jpeg"/><Relationship Id="rId2" Type="http://schemas.openxmlformats.org/officeDocument/2006/relationships/image" Target="../media/image32.png"/><Relationship Id="rId1" Type="http://schemas.openxmlformats.org/officeDocument/2006/relationships/slideLayout" Target="../slideLayouts/slideLayout36.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hyperlink" Target="https://dev.office.com/devprogra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21.png"/><Relationship Id="rId7" Type="http://schemas.openxmlformats.org/officeDocument/2006/relationships/image" Target="../media/image36.jp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33.jpg"/><Relationship Id="rId10"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41.png"/><Relationship Id="rId5" Type="http://schemas.openxmlformats.org/officeDocument/2006/relationships/image" Target="../media/image34.png"/><Relationship Id="rId10"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26.png"/><Relationship Id="rId11" Type="http://schemas.openxmlformats.org/officeDocument/2006/relationships/image" Target="../media/image22.png"/><Relationship Id="rId5" Type="http://schemas.openxmlformats.org/officeDocument/2006/relationships/image" Target="../media/image35.PNG"/><Relationship Id="rId10"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26.png"/><Relationship Id="rId5" Type="http://schemas.openxmlformats.org/officeDocument/2006/relationships/image" Target="../media/image36.jpg"/><Relationship Id="rId10" Type="http://schemas.openxmlformats.org/officeDocument/2006/relationships/image" Target="../media/image22.png"/><Relationship Id="rId4" Type="http://schemas.openxmlformats.org/officeDocument/2006/relationships/image" Target="../media/image27.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65954" y="3036384"/>
            <a:ext cx="8228431" cy="1828541"/>
          </a:xfrm>
        </p:spPr>
        <p:txBody>
          <a:bodyPr/>
          <a:lstStyle/>
          <a:p>
            <a:br>
              <a:rPr lang="en-US" dirty="0"/>
            </a:br>
            <a:r>
              <a:rPr lang="en-US" sz="4400" b="1" dirty="0"/>
              <a:t>Letterkenny DotNet Azure </a:t>
            </a:r>
            <a:br>
              <a:rPr lang="en-US" sz="4400" b="1" dirty="0"/>
            </a:br>
            <a:r>
              <a:rPr lang="en-US" sz="4400" b="1" dirty="0"/>
              <a:t>User Group</a:t>
            </a:r>
            <a:endParaRPr lang="en-US" b="1"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r>
              <a:rPr lang="en-US" dirty="0"/>
              <a:t>The Microsoft User Group for Donegal County </a:t>
            </a:r>
          </a:p>
          <a:p>
            <a:endParaRPr lang="en-US" dirty="0"/>
          </a:p>
          <a:p>
            <a:r>
              <a:rPr lang="en-US" dirty="0"/>
              <a:t>http://lk-mug.org</a:t>
            </a:r>
          </a:p>
          <a:p>
            <a:endParaRPr lang="en-US" dirty="0"/>
          </a:p>
          <a:p>
            <a:r>
              <a:rPr lang="en-US" dirty="0"/>
              <a:t>@</a:t>
            </a:r>
            <a:r>
              <a:rPr lang="en-US" b="1" dirty="0"/>
              <a:t>lkmsug</a:t>
            </a:r>
          </a:p>
        </p:txBody>
      </p:sp>
      <p:sp>
        <p:nvSpPr>
          <p:cNvPr id="4" name="Title 1">
            <a:extLst>
              <a:ext uri="{FF2B5EF4-FFF2-40B4-BE49-F238E27FC236}">
                <a16:creationId xmlns:a16="http://schemas.microsoft.com/office/drawing/2014/main" id="{00A349AD-68EC-4708-8B5B-922E6C24DF1E}"/>
              </a:ext>
            </a:extLst>
          </p:cNvPr>
          <p:cNvSpPr txBox="1">
            <a:spLocks/>
          </p:cNvSpPr>
          <p:nvPr/>
        </p:nvSpPr>
        <p:spPr>
          <a:xfrm>
            <a:off x="3906891" y="450862"/>
            <a:ext cx="2057519" cy="91426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5399" b="1" dirty="0">
                <a:solidFill>
                  <a:schemeClr val="tx1">
                    <a:lumMod val="75000"/>
                    <a:lumOff val="25000"/>
                  </a:schemeClr>
                </a:solidFill>
              </a:rPr>
              <a:t>2018</a:t>
            </a:r>
          </a:p>
        </p:txBody>
      </p:sp>
      <p:sp>
        <p:nvSpPr>
          <p:cNvPr id="6" name="Title 1">
            <a:extLst>
              <a:ext uri="{FF2B5EF4-FFF2-40B4-BE49-F238E27FC236}">
                <a16:creationId xmlns:a16="http://schemas.microsoft.com/office/drawing/2014/main" id="{94ED820D-1A74-4C8D-8451-A775FAEBD4BD}"/>
              </a:ext>
            </a:extLst>
          </p:cNvPr>
          <p:cNvSpPr txBox="1">
            <a:spLocks/>
          </p:cNvSpPr>
          <p:nvPr/>
        </p:nvSpPr>
        <p:spPr>
          <a:xfrm>
            <a:off x="1786430" y="1109162"/>
            <a:ext cx="2702268" cy="511939"/>
          </a:xfrm>
          <a:prstGeom prst="rect">
            <a:avLst/>
          </a:prstGeom>
          <a:noFill/>
        </p:spPr>
        <p:txBody>
          <a:bodyPr vert="horz" lIns="0" tIns="93260" rIns="149217" bIns="93260" rtlCol="0" anchor="t" anchorCtr="0">
            <a:normAutofit/>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040" dirty="0">
                <a:solidFill>
                  <a:schemeClr val="tx1">
                    <a:lumMod val="75000"/>
                    <a:lumOff val="25000"/>
                  </a:schemeClr>
                </a:solidFill>
                <a:latin typeface="+mn-lt"/>
              </a:rPr>
              <a:t>Letterkenny,  Ireland</a:t>
            </a:r>
          </a:p>
        </p:txBody>
      </p:sp>
      <p:sp>
        <p:nvSpPr>
          <p:cNvPr id="8" name="Title 1">
            <a:extLst>
              <a:ext uri="{FF2B5EF4-FFF2-40B4-BE49-F238E27FC236}">
                <a16:creationId xmlns:a16="http://schemas.microsoft.com/office/drawing/2014/main" id="{0653454A-1A8D-4907-831B-146A358290D5}"/>
              </a:ext>
            </a:extLst>
          </p:cNvPr>
          <p:cNvSpPr txBox="1">
            <a:spLocks/>
          </p:cNvSpPr>
          <p:nvPr/>
        </p:nvSpPr>
        <p:spPr>
          <a:xfrm>
            <a:off x="472847" y="2985323"/>
            <a:ext cx="2702268" cy="511939"/>
          </a:xfrm>
          <a:prstGeom prst="rect">
            <a:avLst/>
          </a:prstGeom>
          <a:noFill/>
        </p:spPr>
        <p:txBody>
          <a:bodyPr vert="horz" lIns="0" tIns="93260" rIns="149217" bIns="93260" rtlCol="0" anchor="t" anchorCtr="0">
            <a:normAutofit/>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040" dirty="0">
                <a:solidFill>
                  <a:schemeClr val="tx1">
                    <a:lumMod val="75000"/>
                    <a:lumOff val="25000"/>
                  </a:schemeClr>
                </a:solidFill>
                <a:latin typeface="+mn-lt"/>
              </a:rPr>
              <a:t>Organized By:</a:t>
            </a:r>
          </a:p>
        </p:txBody>
      </p:sp>
      <p:sp>
        <p:nvSpPr>
          <p:cNvPr id="9" name="Rectangle 8">
            <a:extLst>
              <a:ext uri="{FF2B5EF4-FFF2-40B4-BE49-F238E27FC236}">
                <a16:creationId xmlns:a16="http://schemas.microsoft.com/office/drawing/2014/main" id="{7AC73808-8A03-4A0F-84D7-5A08E181356E}"/>
              </a:ext>
            </a:extLst>
          </p:cNvPr>
          <p:cNvSpPr>
            <a:spLocks/>
          </p:cNvSpPr>
          <p:nvPr/>
        </p:nvSpPr>
        <p:spPr>
          <a:xfrm>
            <a:off x="472847" y="6280210"/>
            <a:ext cx="1038516" cy="5252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ts val="2000"/>
              </a:lnSpc>
            </a:pPr>
            <a:r>
              <a:rPr lang="en-IN" sz="1122" dirty="0">
                <a:cs typeface="Segoe UI" panose="020B0502040204020203" pitchFamily="34" charset="0"/>
              </a:rPr>
              <a:t>Letterkenny</a:t>
            </a:r>
          </a:p>
          <a:p>
            <a:pPr algn="ctr">
              <a:lnSpc>
                <a:spcPts val="2000"/>
              </a:lnSpc>
            </a:pPr>
            <a:r>
              <a:rPr lang="en-IN" sz="2448" b="1" dirty="0">
                <a:cs typeface="Segoe UI" panose="020B0502040204020203" pitchFamily="34" charset="0"/>
              </a:rPr>
              <a:t>.MUG</a:t>
            </a:r>
          </a:p>
        </p:txBody>
      </p:sp>
      <p:sp>
        <p:nvSpPr>
          <p:cNvPr id="11" name="TextBox 10">
            <a:extLst>
              <a:ext uri="{FF2B5EF4-FFF2-40B4-BE49-F238E27FC236}">
                <a16:creationId xmlns:a16="http://schemas.microsoft.com/office/drawing/2014/main" id="{CCADAA85-F5D8-4CFF-B782-5E1922CAB2FF}"/>
              </a:ext>
            </a:extLst>
          </p:cNvPr>
          <p:cNvSpPr txBox="1"/>
          <p:nvPr/>
        </p:nvSpPr>
        <p:spPr>
          <a:xfrm>
            <a:off x="472847" y="1638488"/>
            <a:ext cx="5505326" cy="374846"/>
          </a:xfrm>
          <a:prstGeom prst="rect">
            <a:avLst/>
          </a:prstGeom>
          <a:noFill/>
        </p:spPr>
        <p:txBody>
          <a:bodyPr wrap="square" rtlCol="0">
            <a:spAutoFit/>
          </a:bodyPr>
          <a:lstStyle/>
          <a:p>
            <a:r>
              <a:rPr lang="en-IN" sz="1632" dirty="0">
                <a:solidFill>
                  <a:schemeClr val="tx1">
                    <a:lumMod val="75000"/>
                    <a:lumOff val="25000"/>
                  </a:schemeClr>
                </a:solidFill>
                <a:latin typeface="Leelawadee" panose="020B0502040204020203" pitchFamily="34" charset="-34"/>
                <a:cs typeface="Leelawadee" panose="020B0502040204020203" pitchFamily="34" charset="-34"/>
              </a:rPr>
              <a:t>Date: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Saturday, 10</a:t>
            </a:r>
            <a:r>
              <a:rPr lang="en-IN" sz="1836" b="1" baseline="30000" dirty="0">
                <a:solidFill>
                  <a:schemeClr val="tx1">
                    <a:lumMod val="75000"/>
                    <a:lumOff val="25000"/>
                  </a:schemeClr>
                </a:solidFill>
                <a:latin typeface="Leelawadee" panose="020B0502040204020203" pitchFamily="34" charset="-34"/>
                <a:cs typeface="Leelawadee" panose="020B0502040204020203" pitchFamily="34" charset="-34"/>
              </a:rPr>
              <a:t>th</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 Nov   </a:t>
            </a:r>
            <a:r>
              <a:rPr lang="en-IN" sz="1632" dirty="0">
                <a:solidFill>
                  <a:schemeClr val="tx1">
                    <a:lumMod val="75000"/>
                    <a:lumOff val="25000"/>
                  </a:schemeClr>
                </a:solidFill>
                <a:latin typeface="Leelawadee" panose="020B0502040204020203" pitchFamily="34" charset="-34"/>
                <a:cs typeface="Leelawadee" panose="020B0502040204020203" pitchFamily="34" charset="-34"/>
              </a:rPr>
              <a:t>Time: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9:00AM – 5:30PM</a:t>
            </a:r>
          </a:p>
        </p:txBody>
      </p:sp>
    </p:spTree>
    <p:extLst>
      <p:ext uri="{BB962C8B-B14F-4D97-AF65-F5344CB8AC3E}">
        <p14:creationId xmlns:p14="http://schemas.microsoft.com/office/powerpoint/2010/main" val="40229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dirty="0"/>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4945986" y="3442284"/>
            <a:ext cx="4154472" cy="1246851"/>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Introduction to Microsoft Graph</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60392" y="2938377"/>
            <a:ext cx="1863325" cy="1863325"/>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7542971" y="6890009"/>
            <a:ext cx="998114" cy="670445"/>
          </a:xfrm>
          <a:prstGeom prst="rect">
            <a:avLst/>
          </a:prstGeom>
          <a:noFill/>
        </p:spPr>
        <p:txBody>
          <a:bodyPr wrap="square" rtlCol="0">
            <a:spAutoFit/>
          </a:bodyPr>
          <a:lstStyle/>
          <a:p>
            <a:r>
              <a:rPr lang="en-IN" sz="1836" dirty="0">
                <a:solidFill>
                  <a:schemeClr val="bg1"/>
                </a:solidFill>
                <a:latin typeface="Arial Nova" panose="020B0504020202020204" pitchFamily="34" charset="0"/>
              </a:rPr>
              <a:t>Richard Fisher</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Solutions Architect</a:t>
            </a:r>
          </a:p>
          <a:p>
            <a:r>
              <a:rPr lang="en-IN" sz="1428" dirty="0">
                <a:solidFill>
                  <a:schemeClr val="bg1"/>
                </a:solidFill>
              </a:rPr>
              <a:t>Pramerica </a:t>
            </a:r>
          </a:p>
        </p:txBody>
      </p:sp>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6"/>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663314"/>
            <a:ext cx="1976434" cy="286306"/>
          </a:xfrm>
          <a:prstGeom prst="rect">
            <a:avLst/>
          </a:prstGeom>
          <a:noFill/>
        </p:spPr>
        <p:txBody>
          <a:bodyPr wrap="square" rtlCol="0">
            <a:spAutoFit/>
          </a:bodyPr>
          <a:lstStyle/>
          <a:p>
            <a:r>
              <a:rPr lang="en-IN" sz="1224" b="1" dirty="0">
                <a:solidFill>
                  <a:srgbClr val="00B0F0"/>
                </a:solidFill>
              </a:rPr>
              <a:t>@</a:t>
            </a:r>
            <a:r>
              <a:rPr lang="en-US" sz="1224" b="1" dirty="0">
                <a:solidFill>
                  <a:srgbClr val="00B0F0"/>
                </a:solidFill>
              </a:rPr>
              <a:t>joon_net</a:t>
            </a:r>
            <a:endParaRPr lang="en-IN" sz="1224" b="1" dirty="0">
              <a:solidFill>
                <a:srgbClr val="00B0F0"/>
              </a:solidFill>
            </a:endParaRP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21918" y="5921607"/>
            <a:ext cx="2277960" cy="286306"/>
          </a:xfrm>
          <a:prstGeom prst="rect">
            <a:avLst/>
          </a:prstGeom>
          <a:noFill/>
        </p:spPr>
        <p:txBody>
          <a:bodyPr wrap="square" rtlCol="0">
            <a:spAutoFit/>
          </a:bodyPr>
          <a:lstStyle/>
          <a:p>
            <a:r>
              <a:rPr lang="en-US" sz="1224" dirty="0">
                <a:solidFill>
                  <a:srgbClr val="00B0F0"/>
                </a:solidFill>
              </a:rPr>
              <a:t>linkedin.com/in/joondurandt/</a:t>
            </a: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4946247" y="4615491"/>
            <a:ext cx="3756080" cy="670445"/>
          </a:xfrm>
          <a:prstGeom prst="rect">
            <a:avLst/>
          </a:prstGeom>
          <a:noFill/>
        </p:spPr>
        <p:txBody>
          <a:bodyPr wrap="square" rtlCol="0">
            <a:spAutoFit/>
          </a:bodyPr>
          <a:lstStyle/>
          <a:p>
            <a:r>
              <a:rPr lang="en-GB" sz="1836" dirty="0">
                <a:solidFill>
                  <a:schemeClr val="bg1"/>
                </a:solidFill>
                <a:latin typeface="Verdana Pro Light" panose="020B0604020202020204" pitchFamily="34" charset="0"/>
              </a:rPr>
              <a:t>Build smarter Productivity apps using Microsoft Graph</a:t>
            </a: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sp>
        <p:nvSpPr>
          <p:cNvPr id="40" name="TextBox 39">
            <a:extLst>
              <a:ext uri="{FF2B5EF4-FFF2-40B4-BE49-F238E27FC236}">
                <a16:creationId xmlns:a16="http://schemas.microsoft.com/office/drawing/2014/main" id="{01EC5E8E-26D2-4223-BCAB-AB38E9DECDBA}"/>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Joon Du Rant</a:t>
            </a:r>
          </a:p>
        </p:txBody>
      </p:sp>
      <p:sp>
        <p:nvSpPr>
          <p:cNvPr id="19" name="TextBox 18">
            <a:extLst>
              <a:ext uri="{FF2B5EF4-FFF2-40B4-BE49-F238E27FC236}">
                <a16:creationId xmlns:a16="http://schemas.microsoft.com/office/drawing/2014/main" id="{6B97F933-59F7-4C9F-B106-DA972263CD52}"/>
              </a:ext>
            </a:extLst>
          </p:cNvPr>
          <p:cNvSpPr txBox="1"/>
          <p:nvPr/>
        </p:nvSpPr>
        <p:spPr>
          <a:xfrm>
            <a:off x="4940283" y="5410074"/>
            <a:ext cx="4249493" cy="318286"/>
          </a:xfrm>
          <a:prstGeom prst="rect">
            <a:avLst/>
          </a:prstGeom>
          <a:noFill/>
        </p:spPr>
        <p:txBody>
          <a:bodyPr wrap="square" rtlCol="0">
            <a:spAutoFit/>
          </a:bodyPr>
          <a:lstStyle/>
          <a:p>
            <a:r>
              <a:rPr lang="en-US" sz="1428" dirty="0">
                <a:solidFill>
                  <a:schemeClr val="bg1"/>
                </a:solidFill>
              </a:rPr>
              <a:t>https://developer.microsoft.com/en-us/graph</a:t>
            </a:r>
          </a:p>
        </p:txBody>
      </p:sp>
      <p:pic>
        <p:nvPicPr>
          <p:cNvPr id="2054" name="Picture 6" descr="Image result for microsoft graph">
            <a:extLst>
              <a:ext uri="{FF2B5EF4-FFF2-40B4-BE49-F238E27FC236}">
                <a16:creationId xmlns:a16="http://schemas.microsoft.com/office/drawing/2014/main" id="{A00483F9-DDA9-40E6-9DC2-908D9A4A8E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188" y="3432000"/>
            <a:ext cx="4835237" cy="23632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5D01C4D2-32B1-4036-92AD-ED90E632A8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3196265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dirty="0"/>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4945986" y="3442284"/>
            <a:ext cx="4154472" cy="1246851"/>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Integration of Graph JS SDK </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60392" y="2938377"/>
            <a:ext cx="1863325" cy="1863325"/>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7542971" y="6890009"/>
            <a:ext cx="998114" cy="670445"/>
          </a:xfrm>
          <a:prstGeom prst="rect">
            <a:avLst/>
          </a:prstGeom>
          <a:noFill/>
        </p:spPr>
        <p:txBody>
          <a:bodyPr wrap="square" rtlCol="0">
            <a:spAutoFit/>
          </a:bodyPr>
          <a:lstStyle/>
          <a:p>
            <a:r>
              <a:rPr lang="en-IN" sz="1836" dirty="0">
                <a:solidFill>
                  <a:schemeClr val="bg1"/>
                </a:solidFill>
                <a:latin typeface="Arial Nova" panose="020B0504020202020204" pitchFamily="34" charset="0"/>
              </a:rPr>
              <a:t>Richard Fisher</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Senior Developer</a:t>
            </a:r>
          </a:p>
          <a:p>
            <a:r>
              <a:rPr lang="en-IN" sz="1428" dirty="0">
                <a:solidFill>
                  <a:schemeClr val="bg1"/>
                </a:solidFill>
              </a:rPr>
              <a:t>Pramerica </a:t>
            </a:r>
          </a:p>
        </p:txBody>
      </p:sp>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6"/>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702609"/>
            <a:ext cx="1976434" cy="286306"/>
          </a:xfrm>
          <a:prstGeom prst="rect">
            <a:avLst/>
          </a:prstGeom>
          <a:noFill/>
        </p:spPr>
        <p:txBody>
          <a:bodyPr wrap="square" rtlCol="0">
            <a:spAutoFit/>
          </a:bodyPr>
          <a:lstStyle/>
          <a:p>
            <a:r>
              <a:rPr lang="en-IN" sz="1224" b="1" dirty="0">
                <a:solidFill>
                  <a:srgbClr val="00B0F0"/>
                </a:solidFill>
              </a:rPr>
              <a:t>@AustinBreslinDev</a:t>
            </a:r>
            <a:endParaRPr lang="en-IN" sz="1224" dirty="0">
              <a:solidFill>
                <a:srgbClr val="00B0F0"/>
              </a:solidFill>
            </a:endParaRP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42419" y="5903480"/>
            <a:ext cx="2627134" cy="478442"/>
          </a:xfrm>
          <a:prstGeom prst="rect">
            <a:avLst/>
          </a:prstGeom>
          <a:noFill/>
        </p:spPr>
        <p:txBody>
          <a:bodyPr wrap="square" rtlCol="0">
            <a:spAutoFit/>
          </a:bodyPr>
          <a:lstStyle/>
          <a:p>
            <a:r>
              <a:rPr lang="en-US" sz="1200" dirty="0">
                <a:solidFill>
                  <a:srgbClr val="00B0F0"/>
                </a:solidFill>
              </a:rPr>
              <a:t>linkedin.com/in/austin-breslin-84b4a74b</a:t>
            </a: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4946247" y="4615491"/>
            <a:ext cx="3756080" cy="958583"/>
          </a:xfrm>
          <a:prstGeom prst="rect">
            <a:avLst/>
          </a:prstGeom>
          <a:noFill/>
        </p:spPr>
        <p:txBody>
          <a:bodyPr wrap="square" rtlCol="0">
            <a:spAutoFit/>
          </a:bodyPr>
          <a:lstStyle/>
          <a:p>
            <a:r>
              <a:rPr lang="en-US" sz="1836" dirty="0">
                <a:solidFill>
                  <a:schemeClr val="bg1"/>
                </a:solidFill>
                <a:latin typeface="Verdana Pro Light" panose="020B0604020202020204" pitchFamily="34" charset="0"/>
              </a:rPr>
              <a:t>Build SharePoint Framework Client-Side Web Parts Using the Microsoft Graph JavaScript SDK</a:t>
            </a:r>
            <a:endParaRPr lang="en-GB" sz="1836" dirty="0">
              <a:solidFill>
                <a:schemeClr val="bg1"/>
              </a:solidFill>
              <a:latin typeface="Verdana Pro Light" panose="020B0604020202020204" pitchFamily="34" charset="0"/>
            </a:endParaRP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sp>
        <p:nvSpPr>
          <p:cNvPr id="40" name="TextBox 39">
            <a:extLst>
              <a:ext uri="{FF2B5EF4-FFF2-40B4-BE49-F238E27FC236}">
                <a16:creationId xmlns:a16="http://schemas.microsoft.com/office/drawing/2014/main" id="{01EC5E8E-26D2-4223-BCAB-AB38E9DECDBA}"/>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Austin Breslin</a:t>
            </a:r>
          </a:p>
        </p:txBody>
      </p:sp>
      <p:pic>
        <p:nvPicPr>
          <p:cNvPr id="28" name="Picture 6" descr="Image result for microsoft graph">
            <a:extLst>
              <a:ext uri="{FF2B5EF4-FFF2-40B4-BE49-F238E27FC236}">
                <a16:creationId xmlns:a16="http://schemas.microsoft.com/office/drawing/2014/main" id="{133748F3-28A6-4167-BE7B-A46FE84B93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188" y="3432000"/>
            <a:ext cx="4835237" cy="23632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ED4D4C70-5392-445A-9FF9-416A5CBF69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3121030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D7F5C-0805-4F43-A9C0-612C391BEBA2}"/>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17FCE7C9-59F5-4799-9D6B-1924DB719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1711"/>
            <a:ext cx="12434711" cy="1776387"/>
          </a:xfrm>
          <a:prstGeom prst="rect">
            <a:avLst/>
          </a:prstGeom>
        </p:spPr>
      </p:pic>
      <p:sp>
        <p:nvSpPr>
          <p:cNvPr id="6" name="TextBox 5">
            <a:extLst>
              <a:ext uri="{FF2B5EF4-FFF2-40B4-BE49-F238E27FC236}">
                <a16:creationId xmlns:a16="http://schemas.microsoft.com/office/drawing/2014/main" id="{3CEC6D9F-D08A-4256-AC9F-5B4A20838D7C}"/>
              </a:ext>
            </a:extLst>
          </p:cNvPr>
          <p:cNvSpPr txBox="1"/>
          <p:nvPr/>
        </p:nvSpPr>
        <p:spPr>
          <a:xfrm>
            <a:off x="6021234" y="1307243"/>
            <a:ext cx="5505326" cy="374846"/>
          </a:xfrm>
          <a:prstGeom prst="rect">
            <a:avLst/>
          </a:prstGeom>
          <a:noFill/>
        </p:spPr>
        <p:txBody>
          <a:bodyPr wrap="square" rtlCol="0">
            <a:spAutoFit/>
          </a:bodyPr>
          <a:lstStyle/>
          <a:p>
            <a:r>
              <a:rPr lang="en-IN" sz="1632" dirty="0">
                <a:solidFill>
                  <a:schemeClr val="tx1">
                    <a:lumMod val="75000"/>
                    <a:lumOff val="25000"/>
                  </a:schemeClr>
                </a:solidFill>
                <a:latin typeface="Leelawadee" panose="020B0502040204020203" pitchFamily="34" charset="-34"/>
                <a:cs typeface="Leelawadee" panose="020B0502040204020203" pitchFamily="34" charset="-34"/>
              </a:rPr>
              <a:t>Date: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Saturday, 10</a:t>
            </a:r>
            <a:r>
              <a:rPr lang="en-IN" sz="1836" b="1" baseline="30000" dirty="0">
                <a:solidFill>
                  <a:schemeClr val="tx1">
                    <a:lumMod val="75000"/>
                    <a:lumOff val="25000"/>
                  </a:schemeClr>
                </a:solidFill>
                <a:latin typeface="Leelawadee" panose="020B0502040204020203" pitchFamily="34" charset="-34"/>
                <a:cs typeface="Leelawadee" panose="020B0502040204020203" pitchFamily="34" charset="-34"/>
              </a:rPr>
              <a:t>th</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 Nov   </a:t>
            </a:r>
            <a:r>
              <a:rPr lang="en-IN" sz="1632" dirty="0">
                <a:solidFill>
                  <a:schemeClr val="tx1">
                    <a:lumMod val="75000"/>
                    <a:lumOff val="25000"/>
                  </a:schemeClr>
                </a:solidFill>
                <a:latin typeface="Leelawadee" panose="020B0502040204020203" pitchFamily="34" charset="-34"/>
                <a:cs typeface="Leelawadee" panose="020B0502040204020203" pitchFamily="34" charset="-34"/>
              </a:rPr>
              <a:t>Time: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9:00AM – 5:30PM</a:t>
            </a:r>
          </a:p>
        </p:txBody>
      </p:sp>
      <p:sp>
        <p:nvSpPr>
          <p:cNvPr id="7" name="TextBox 6">
            <a:extLst>
              <a:ext uri="{FF2B5EF4-FFF2-40B4-BE49-F238E27FC236}">
                <a16:creationId xmlns:a16="http://schemas.microsoft.com/office/drawing/2014/main" id="{732D7478-17D9-40B8-B8A9-5D286DA31DF4}"/>
              </a:ext>
            </a:extLst>
          </p:cNvPr>
          <p:cNvSpPr txBox="1"/>
          <p:nvPr/>
        </p:nvSpPr>
        <p:spPr>
          <a:xfrm>
            <a:off x="614709" y="1352335"/>
            <a:ext cx="2396349" cy="382308"/>
          </a:xfrm>
          <a:prstGeom prst="rect">
            <a:avLst/>
          </a:prstGeom>
          <a:noFill/>
        </p:spPr>
        <p:txBody>
          <a:bodyPr wrap="square" rtlCol="0">
            <a:spAutoFit/>
          </a:bodyPr>
          <a:lstStyle/>
          <a:p>
            <a:r>
              <a:rPr lang="en-US" sz="1836" b="1" dirty="0">
                <a:solidFill>
                  <a:schemeClr val="tx1">
                    <a:lumMod val="75000"/>
                    <a:lumOff val="25000"/>
                  </a:schemeClr>
                </a:solidFill>
                <a:latin typeface="Leelawadee" panose="020B0502040204020203" pitchFamily="34" charset="-34"/>
                <a:cs typeface="Leelawadee" panose="020B0502040204020203" pitchFamily="34" charset="-34"/>
              </a:rPr>
              <a:t>Sponsors:</a:t>
            </a:r>
          </a:p>
        </p:txBody>
      </p:sp>
      <p:pic>
        <p:nvPicPr>
          <p:cNvPr id="8" name="Picture 7">
            <a:extLst>
              <a:ext uri="{FF2B5EF4-FFF2-40B4-BE49-F238E27FC236}">
                <a16:creationId xmlns:a16="http://schemas.microsoft.com/office/drawing/2014/main" id="{F6D6D55E-444B-45B0-A89F-88A45107E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732" y="2190929"/>
            <a:ext cx="2837434" cy="660566"/>
          </a:xfrm>
          <a:prstGeom prst="rect">
            <a:avLst/>
          </a:prstGeom>
        </p:spPr>
      </p:pic>
      <p:pic>
        <p:nvPicPr>
          <p:cNvPr id="9" name="Picture 4" descr="Image result for rev debug logo">
            <a:extLst>
              <a:ext uri="{FF2B5EF4-FFF2-40B4-BE49-F238E27FC236}">
                <a16:creationId xmlns:a16="http://schemas.microsoft.com/office/drawing/2014/main" id="{F5C6AF76-32BA-4770-BC47-2FCCA9F3A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82" y="3128722"/>
            <a:ext cx="3045108" cy="10895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37C4BFD-6377-4974-8F28-8D0462BC6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324" y="4202119"/>
            <a:ext cx="1005145" cy="1089578"/>
          </a:xfrm>
          <a:prstGeom prst="rect">
            <a:avLst/>
          </a:prstGeom>
        </p:spPr>
      </p:pic>
      <p:sp>
        <p:nvSpPr>
          <p:cNvPr id="11" name="TextBox 10">
            <a:extLst>
              <a:ext uri="{FF2B5EF4-FFF2-40B4-BE49-F238E27FC236}">
                <a16:creationId xmlns:a16="http://schemas.microsoft.com/office/drawing/2014/main" id="{36BCE60E-650F-4230-978F-FBA1621B27D2}"/>
              </a:ext>
            </a:extLst>
          </p:cNvPr>
          <p:cNvSpPr txBox="1"/>
          <p:nvPr/>
        </p:nvSpPr>
        <p:spPr>
          <a:xfrm>
            <a:off x="5009259" y="2430434"/>
            <a:ext cx="3764637" cy="382308"/>
          </a:xfrm>
          <a:prstGeom prst="rect">
            <a:avLst/>
          </a:prstGeom>
          <a:noFill/>
        </p:spPr>
        <p:txBody>
          <a:bodyPr wrap="square" rtlCol="0">
            <a:spAutoFit/>
          </a:bodyPr>
          <a:lstStyle/>
          <a:p>
            <a:r>
              <a:rPr lang="en-US" sz="1836" dirty="0">
                <a:solidFill>
                  <a:srgbClr val="0070C0"/>
                </a:solidFill>
              </a:rPr>
              <a:t>Venue &amp; Refreshments</a:t>
            </a:r>
          </a:p>
        </p:txBody>
      </p:sp>
      <p:sp>
        <p:nvSpPr>
          <p:cNvPr id="12" name="TextBox 11">
            <a:extLst>
              <a:ext uri="{FF2B5EF4-FFF2-40B4-BE49-F238E27FC236}">
                <a16:creationId xmlns:a16="http://schemas.microsoft.com/office/drawing/2014/main" id="{F1144995-76CA-4C84-8A23-84251D6FCAB1}"/>
              </a:ext>
            </a:extLst>
          </p:cNvPr>
          <p:cNvSpPr txBox="1"/>
          <p:nvPr/>
        </p:nvSpPr>
        <p:spPr>
          <a:xfrm>
            <a:off x="5009259" y="3570190"/>
            <a:ext cx="3764637" cy="382308"/>
          </a:xfrm>
          <a:prstGeom prst="rect">
            <a:avLst/>
          </a:prstGeom>
          <a:noFill/>
        </p:spPr>
        <p:txBody>
          <a:bodyPr wrap="square" rtlCol="0">
            <a:spAutoFit/>
          </a:bodyPr>
          <a:lstStyle/>
          <a:p>
            <a:r>
              <a:rPr lang="en-US" sz="1836" dirty="0">
                <a:solidFill>
                  <a:srgbClr val="0070C0"/>
                </a:solidFill>
              </a:rPr>
              <a:t>RAFFLE for one, 1 year license </a:t>
            </a:r>
          </a:p>
        </p:txBody>
      </p:sp>
      <p:sp>
        <p:nvSpPr>
          <p:cNvPr id="13" name="TextBox 12">
            <a:extLst>
              <a:ext uri="{FF2B5EF4-FFF2-40B4-BE49-F238E27FC236}">
                <a16:creationId xmlns:a16="http://schemas.microsoft.com/office/drawing/2014/main" id="{A234F84D-783F-4D54-A1D6-3BD0E6FCB7B3}"/>
              </a:ext>
            </a:extLst>
          </p:cNvPr>
          <p:cNvSpPr txBox="1"/>
          <p:nvPr/>
        </p:nvSpPr>
        <p:spPr>
          <a:xfrm>
            <a:off x="5009259" y="4455244"/>
            <a:ext cx="3764637" cy="382308"/>
          </a:xfrm>
          <a:prstGeom prst="rect">
            <a:avLst/>
          </a:prstGeom>
          <a:noFill/>
        </p:spPr>
        <p:txBody>
          <a:bodyPr wrap="square" rtlCol="0">
            <a:spAutoFit/>
          </a:bodyPr>
          <a:lstStyle/>
          <a:p>
            <a:r>
              <a:rPr lang="en-US" sz="1836" dirty="0">
                <a:solidFill>
                  <a:srgbClr val="0070C0"/>
                </a:solidFill>
              </a:rPr>
              <a:t>RAFFLE for one, 1 year license </a:t>
            </a:r>
          </a:p>
        </p:txBody>
      </p:sp>
      <p:pic>
        <p:nvPicPr>
          <p:cNvPr id="14" name="Picture 8" descr="Image result for azure logo 2018">
            <a:extLst>
              <a:ext uri="{FF2B5EF4-FFF2-40B4-BE49-F238E27FC236}">
                <a16:creationId xmlns:a16="http://schemas.microsoft.com/office/drawing/2014/main" id="{78AAC9E6-1DD9-487D-94C4-66377D758C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7731" y="5299871"/>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1E6403-4242-4BB7-B70A-841691329C1C}"/>
              </a:ext>
            </a:extLst>
          </p:cNvPr>
          <p:cNvSpPr txBox="1"/>
          <p:nvPr/>
        </p:nvSpPr>
        <p:spPr>
          <a:xfrm>
            <a:off x="5009259" y="5567388"/>
            <a:ext cx="3764637" cy="382308"/>
          </a:xfrm>
          <a:prstGeom prst="rect">
            <a:avLst/>
          </a:prstGeom>
          <a:noFill/>
        </p:spPr>
        <p:txBody>
          <a:bodyPr wrap="square" rtlCol="0">
            <a:spAutoFit/>
          </a:bodyPr>
          <a:lstStyle/>
          <a:p>
            <a:r>
              <a:rPr lang="en-US" sz="1836" dirty="0">
                <a:solidFill>
                  <a:srgbClr val="0070C0"/>
                </a:solidFill>
              </a:rPr>
              <a:t>Event, Swags, T-Shirts</a:t>
            </a:r>
          </a:p>
        </p:txBody>
      </p:sp>
      <p:sp>
        <p:nvSpPr>
          <p:cNvPr id="2" name="AutoShape 2" descr="Image result for raffle">
            <a:extLst>
              <a:ext uri="{FF2B5EF4-FFF2-40B4-BE49-F238E27FC236}">
                <a16:creationId xmlns:a16="http://schemas.microsoft.com/office/drawing/2014/main" id="{FBBCC9F9-FF91-456A-85D4-CA896A608D03}"/>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pic>
        <p:nvPicPr>
          <p:cNvPr id="1030" name="Picture 6" descr="Related image">
            <a:extLst>
              <a:ext uri="{FF2B5EF4-FFF2-40B4-BE49-F238E27FC236}">
                <a16:creationId xmlns:a16="http://schemas.microsoft.com/office/drawing/2014/main" id="{A1AA4D4D-CC1B-4D79-BDCA-D8D44352DF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0579" y="2266852"/>
            <a:ext cx="3841109" cy="384110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13859A8-9648-4ED4-A286-AA2192436450}"/>
              </a:ext>
            </a:extLst>
          </p:cNvPr>
          <p:cNvSpPr txBox="1">
            <a:spLocks/>
          </p:cNvSpPr>
          <p:nvPr/>
        </p:nvSpPr>
        <p:spPr>
          <a:xfrm>
            <a:off x="3761066" y="1028738"/>
            <a:ext cx="2702268" cy="51193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48" dirty="0">
                <a:solidFill>
                  <a:schemeClr val="tx1">
                    <a:lumMod val="75000"/>
                    <a:lumOff val="25000"/>
                  </a:schemeClr>
                </a:solidFill>
                <a:latin typeface="+mn-lt"/>
              </a:rPr>
              <a:t>Letterkenny, Ireland</a:t>
            </a:r>
          </a:p>
        </p:txBody>
      </p:sp>
      <p:sp>
        <p:nvSpPr>
          <p:cNvPr id="17" name="Rectangle 16">
            <a:extLst>
              <a:ext uri="{FF2B5EF4-FFF2-40B4-BE49-F238E27FC236}">
                <a16:creationId xmlns:a16="http://schemas.microsoft.com/office/drawing/2014/main" id="{E9A7E565-AD41-48A7-BD84-A9EB87BE19AB}"/>
              </a:ext>
            </a:extLst>
          </p:cNvPr>
          <p:cNvSpPr>
            <a:spLocks/>
          </p:cNvSpPr>
          <p:nvPr/>
        </p:nvSpPr>
        <p:spPr>
          <a:xfrm>
            <a:off x="453724" y="6281118"/>
            <a:ext cx="1038516" cy="5252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ts val="2000"/>
              </a:lnSpc>
            </a:pPr>
            <a:r>
              <a:rPr lang="en-IN" sz="1122" dirty="0">
                <a:cs typeface="Segoe UI" panose="020B0502040204020203" pitchFamily="34" charset="0"/>
              </a:rPr>
              <a:t>Letterkenny</a:t>
            </a:r>
          </a:p>
          <a:p>
            <a:pPr algn="ctr">
              <a:lnSpc>
                <a:spcPts val="2000"/>
              </a:lnSpc>
            </a:pPr>
            <a:r>
              <a:rPr lang="en-IN" sz="2448" b="1" dirty="0">
                <a:cs typeface="Segoe UI" panose="020B0502040204020203" pitchFamily="34" charset="0"/>
              </a:rPr>
              <a:t>.MUG</a:t>
            </a:r>
          </a:p>
        </p:txBody>
      </p:sp>
    </p:spTree>
    <p:extLst>
      <p:ext uri="{BB962C8B-B14F-4D97-AF65-F5344CB8AC3E}">
        <p14:creationId xmlns:p14="http://schemas.microsoft.com/office/powerpoint/2010/main" val="1789037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65954" y="3036384"/>
            <a:ext cx="8228431" cy="1828541"/>
          </a:xfrm>
        </p:spPr>
        <p:txBody>
          <a:bodyPr/>
          <a:lstStyle/>
          <a:p>
            <a:br>
              <a:rPr lang="en-US" dirty="0"/>
            </a:br>
            <a:r>
              <a:rPr lang="en-US" b="1" dirty="0"/>
              <a:t>Letterkenny DotNet Azure </a:t>
            </a:r>
            <a:br>
              <a:rPr lang="en-US" b="1" dirty="0"/>
            </a:br>
            <a:r>
              <a:rPr lang="en-US" b="1" dirty="0"/>
              <a:t>User Group</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r>
              <a:rPr lang="en-US" dirty="0"/>
              <a:t>The Microsoft User Group for Donegal County </a:t>
            </a:r>
          </a:p>
          <a:p>
            <a:endParaRPr lang="en-US" dirty="0"/>
          </a:p>
          <a:p>
            <a:r>
              <a:rPr lang="en-US" dirty="0"/>
              <a:t>http://lk-mug.org</a:t>
            </a:r>
          </a:p>
          <a:p>
            <a:endParaRPr lang="en-US" dirty="0"/>
          </a:p>
          <a:p>
            <a:r>
              <a:rPr lang="en-US" dirty="0"/>
              <a:t>@</a:t>
            </a:r>
            <a:r>
              <a:rPr lang="en-US" b="1" dirty="0"/>
              <a:t>lkmsug</a:t>
            </a:r>
          </a:p>
        </p:txBody>
      </p:sp>
      <p:sp>
        <p:nvSpPr>
          <p:cNvPr id="4" name="Title 1">
            <a:extLst>
              <a:ext uri="{FF2B5EF4-FFF2-40B4-BE49-F238E27FC236}">
                <a16:creationId xmlns:a16="http://schemas.microsoft.com/office/drawing/2014/main" id="{00A349AD-68EC-4708-8B5B-922E6C24DF1E}"/>
              </a:ext>
            </a:extLst>
          </p:cNvPr>
          <p:cNvSpPr txBox="1">
            <a:spLocks/>
          </p:cNvSpPr>
          <p:nvPr/>
        </p:nvSpPr>
        <p:spPr>
          <a:xfrm>
            <a:off x="3906891" y="450862"/>
            <a:ext cx="2057519" cy="91426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5399" b="1" dirty="0">
                <a:solidFill>
                  <a:schemeClr val="tx1">
                    <a:lumMod val="75000"/>
                    <a:lumOff val="25000"/>
                  </a:schemeClr>
                </a:solidFill>
              </a:rPr>
              <a:t>2018</a:t>
            </a:r>
          </a:p>
        </p:txBody>
      </p:sp>
      <p:sp>
        <p:nvSpPr>
          <p:cNvPr id="6" name="Title 1">
            <a:extLst>
              <a:ext uri="{FF2B5EF4-FFF2-40B4-BE49-F238E27FC236}">
                <a16:creationId xmlns:a16="http://schemas.microsoft.com/office/drawing/2014/main" id="{94ED820D-1A74-4C8D-8451-A775FAEBD4BD}"/>
              </a:ext>
            </a:extLst>
          </p:cNvPr>
          <p:cNvSpPr txBox="1">
            <a:spLocks/>
          </p:cNvSpPr>
          <p:nvPr/>
        </p:nvSpPr>
        <p:spPr>
          <a:xfrm>
            <a:off x="1786430" y="1109162"/>
            <a:ext cx="2702268" cy="511939"/>
          </a:xfrm>
          <a:prstGeom prst="rect">
            <a:avLst/>
          </a:prstGeom>
          <a:noFill/>
        </p:spPr>
        <p:txBody>
          <a:bodyPr vert="horz" lIns="0" tIns="93260" rIns="149217" bIns="93260" rtlCol="0" anchor="t" anchorCtr="0">
            <a:normAutofit/>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040" dirty="0">
                <a:solidFill>
                  <a:schemeClr val="tx1">
                    <a:lumMod val="75000"/>
                    <a:lumOff val="25000"/>
                  </a:schemeClr>
                </a:solidFill>
                <a:latin typeface="+mn-lt"/>
              </a:rPr>
              <a:t>Letterkenny,  Ireland</a:t>
            </a:r>
          </a:p>
        </p:txBody>
      </p:sp>
      <p:sp>
        <p:nvSpPr>
          <p:cNvPr id="7" name="Title 1">
            <a:extLst>
              <a:ext uri="{FF2B5EF4-FFF2-40B4-BE49-F238E27FC236}">
                <a16:creationId xmlns:a16="http://schemas.microsoft.com/office/drawing/2014/main" id="{B3F8CE1F-C7E8-40F1-80D7-F719D4BB72FA}"/>
              </a:ext>
            </a:extLst>
          </p:cNvPr>
          <p:cNvSpPr txBox="1">
            <a:spLocks/>
          </p:cNvSpPr>
          <p:nvPr/>
        </p:nvSpPr>
        <p:spPr>
          <a:xfrm>
            <a:off x="472847" y="2780415"/>
            <a:ext cx="2702268" cy="511939"/>
          </a:xfrm>
          <a:prstGeom prst="rect">
            <a:avLst/>
          </a:prstGeom>
          <a:noFill/>
        </p:spPr>
        <p:txBody>
          <a:bodyPr vert="horz" lIns="0" tIns="93260" rIns="149217" bIns="93260" rtlCol="0" anchor="t" anchorCtr="0">
            <a:normAutofit/>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040" dirty="0">
                <a:solidFill>
                  <a:schemeClr val="tx1">
                    <a:lumMod val="75000"/>
                    <a:lumOff val="25000"/>
                  </a:schemeClr>
                </a:solidFill>
                <a:latin typeface="+mn-lt"/>
              </a:rPr>
              <a:t>Organizers:</a:t>
            </a:r>
          </a:p>
        </p:txBody>
      </p:sp>
      <p:sp>
        <p:nvSpPr>
          <p:cNvPr id="8" name="Rectangle 7">
            <a:extLst>
              <a:ext uri="{FF2B5EF4-FFF2-40B4-BE49-F238E27FC236}">
                <a16:creationId xmlns:a16="http://schemas.microsoft.com/office/drawing/2014/main" id="{6F6DF34D-6BB2-41C7-B904-A1DE301CA745}"/>
              </a:ext>
            </a:extLst>
          </p:cNvPr>
          <p:cNvSpPr>
            <a:spLocks/>
          </p:cNvSpPr>
          <p:nvPr/>
        </p:nvSpPr>
        <p:spPr>
          <a:xfrm>
            <a:off x="472847" y="6280210"/>
            <a:ext cx="1038516" cy="5252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ts val="2000"/>
              </a:lnSpc>
            </a:pPr>
            <a:r>
              <a:rPr lang="en-IN" sz="1122" dirty="0">
                <a:cs typeface="Segoe UI" panose="020B0502040204020203" pitchFamily="34" charset="0"/>
              </a:rPr>
              <a:t>Letterkenny</a:t>
            </a:r>
          </a:p>
          <a:p>
            <a:pPr algn="ctr">
              <a:lnSpc>
                <a:spcPts val="2000"/>
              </a:lnSpc>
            </a:pPr>
            <a:r>
              <a:rPr lang="en-IN" sz="2448" b="1" dirty="0">
                <a:cs typeface="Segoe UI" panose="020B0502040204020203" pitchFamily="34" charset="0"/>
              </a:rPr>
              <a:t>.MUG</a:t>
            </a:r>
          </a:p>
        </p:txBody>
      </p:sp>
    </p:spTree>
    <p:extLst>
      <p:ext uri="{BB962C8B-B14F-4D97-AF65-F5344CB8AC3E}">
        <p14:creationId xmlns:p14="http://schemas.microsoft.com/office/powerpoint/2010/main" val="221784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the event, learn to 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a:spcBef>
                <a:spcPts val="3000"/>
              </a:spcBef>
            </a:pPr>
            <a:r>
              <a:rPr lang="en-US" sz="2400" dirty="0">
                <a:solidFill>
                  <a:schemeClr val="tx2"/>
                </a:solidFill>
                <a:latin typeface="Segoe UI Semilight" panose="020B0402040204020203" pitchFamily="34" charset="0"/>
                <a:cs typeface="Segoe UI Semilight" panose="020B0402040204020203" pitchFamily="34" charset="0"/>
              </a:rPr>
              <a:t>Register for Our Bootcamp: </a:t>
            </a:r>
            <a:br>
              <a:rPr lang="en-US" sz="2400" dirty="0">
                <a:solidFill>
                  <a:schemeClr val="tx2"/>
                </a:solidFill>
                <a:latin typeface="Segoe UI Semilight" panose="020B0402040204020203" pitchFamily="34" charset="0"/>
                <a:cs typeface="Segoe UI Semilight" panose="020B0402040204020203" pitchFamily="34" charset="0"/>
              </a:rPr>
            </a:br>
            <a:r>
              <a:rPr lang="en-US" sz="2400" b="1" dirty="0">
                <a:solidFill>
                  <a:schemeClr val="tx2"/>
                </a:solidFill>
                <a:latin typeface="Leelawadee" panose="020B0502040204020203" pitchFamily="34" charset="-34"/>
                <a:cs typeface="Leelawadee" panose="020B0502040204020203" pitchFamily="34" charset="-34"/>
              </a:rPr>
              <a:t>https://lnkd.in/ee8STGe</a:t>
            </a:r>
            <a:endParaRPr lang="en-IN" sz="2400" b="1" dirty="0">
              <a:solidFill>
                <a:schemeClr val="tx2"/>
              </a:solidFill>
              <a:latin typeface="Leelawadee" panose="020B0502040204020203" pitchFamily="34" charset="-34"/>
              <a:cs typeface="Leelawadee" panose="020B0502040204020203" pitchFamily="34" charset="-34"/>
            </a:endParaRPr>
          </a:p>
        </p:txBody>
      </p:sp>
      <p:sp>
        <p:nvSpPr>
          <p:cNvPr id="5" name="Rectangle 4">
            <a:extLst>
              <a:ext uri="{FF2B5EF4-FFF2-40B4-BE49-F238E27FC236}">
                <a16:creationId xmlns:a16="http://schemas.microsoft.com/office/drawing/2014/main" id="{334AD0BF-B661-4243-AC33-F1D9DFDC7340}"/>
              </a:ext>
            </a:extLst>
          </p:cNvPr>
          <p:cNvSpPr/>
          <p:nvPr/>
        </p:nvSpPr>
        <p:spPr>
          <a:xfrm>
            <a:off x="3015026" y="6141163"/>
            <a:ext cx="3254481" cy="369332"/>
          </a:xfrm>
          <a:prstGeom prst="rect">
            <a:avLst/>
          </a:prstGeom>
        </p:spPr>
        <p:txBody>
          <a:bodyPr wrap="none">
            <a:spAutoFit/>
          </a:bodyPr>
          <a:lstStyle/>
          <a:p>
            <a:r>
              <a:rPr lang="en-US" b="1" dirty="0">
                <a:solidFill>
                  <a:schemeClr val="tx2"/>
                </a:solidFill>
                <a:latin typeface="Leelawadee" panose="020B0502040204020203" pitchFamily="34" charset="-34"/>
                <a:cs typeface="Leelawadee" panose="020B0502040204020203" pitchFamily="34" charset="-34"/>
              </a:rPr>
              <a:t>https://meetup.com/lk-mug</a:t>
            </a:r>
            <a:endParaRPr lang="en-US" dirty="0"/>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
        <p:nvSpPr>
          <p:cNvPr id="2" name="Explosion: 8 Points 1">
            <a:extLst>
              <a:ext uri="{FF2B5EF4-FFF2-40B4-BE49-F238E27FC236}">
                <a16:creationId xmlns:a16="http://schemas.microsoft.com/office/drawing/2014/main" id="{3DB32939-2A19-496B-AD2D-0FD4DB093235}"/>
              </a:ext>
            </a:extLst>
          </p:cNvPr>
          <p:cNvSpPr/>
          <p:nvPr/>
        </p:nvSpPr>
        <p:spPr bwMode="auto">
          <a:xfrm>
            <a:off x="6483057" y="550505"/>
            <a:ext cx="4657693" cy="2248679"/>
          </a:xfrm>
          <a:prstGeom prst="irregularSeal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Earn free licenses</a:t>
            </a:r>
          </a:p>
        </p:txBody>
      </p:sp>
      <p:sp>
        <p:nvSpPr>
          <p:cNvPr id="7" name="Explosion: 8 Points 6">
            <a:extLst>
              <a:ext uri="{FF2B5EF4-FFF2-40B4-BE49-F238E27FC236}">
                <a16:creationId xmlns:a16="http://schemas.microsoft.com/office/drawing/2014/main" id="{4092C99E-D2DA-42C2-ACBC-3DA6D0FA162C}"/>
              </a:ext>
            </a:extLst>
          </p:cNvPr>
          <p:cNvSpPr/>
          <p:nvPr/>
        </p:nvSpPr>
        <p:spPr bwMode="auto">
          <a:xfrm>
            <a:off x="1560544" y="29701"/>
            <a:ext cx="4657693" cy="2840697"/>
          </a:xfrm>
          <a:prstGeom prst="irregularSeal1">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something new</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from industry experts</a:t>
            </a:r>
          </a:p>
        </p:txBody>
      </p:sp>
      <p:sp>
        <p:nvSpPr>
          <p:cNvPr id="8" name="Explosion: 8 Points 7">
            <a:extLst>
              <a:ext uri="{FF2B5EF4-FFF2-40B4-BE49-F238E27FC236}">
                <a16:creationId xmlns:a16="http://schemas.microsoft.com/office/drawing/2014/main" id="{14513C42-6A2B-4FD7-96EE-ACEDA17FAEEC}"/>
              </a:ext>
            </a:extLst>
          </p:cNvPr>
          <p:cNvSpPr/>
          <p:nvPr/>
        </p:nvSpPr>
        <p:spPr bwMode="auto">
          <a:xfrm>
            <a:off x="7531197" y="2870398"/>
            <a:ext cx="4657693" cy="1799091"/>
          </a:xfrm>
          <a:prstGeom prst="irregularSeal1">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T-Shirts</a:t>
            </a:r>
          </a:p>
        </p:txBody>
      </p:sp>
      <p:sp>
        <p:nvSpPr>
          <p:cNvPr id="9" name="Explosion: 8 Points 8">
            <a:extLst>
              <a:ext uri="{FF2B5EF4-FFF2-40B4-BE49-F238E27FC236}">
                <a16:creationId xmlns:a16="http://schemas.microsoft.com/office/drawing/2014/main" id="{EC9026B0-764A-46E1-BE98-A1F1A9B5D2DE}"/>
              </a:ext>
            </a:extLst>
          </p:cNvPr>
          <p:cNvSpPr/>
          <p:nvPr/>
        </p:nvSpPr>
        <p:spPr bwMode="auto">
          <a:xfrm>
            <a:off x="6514854" y="4947307"/>
            <a:ext cx="4657693" cy="1799091"/>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Water bottles</a:t>
            </a:r>
          </a:p>
        </p:txBody>
      </p:sp>
      <p:sp>
        <p:nvSpPr>
          <p:cNvPr id="10" name="Explosion: 8 Points 9">
            <a:extLst>
              <a:ext uri="{FF2B5EF4-FFF2-40B4-BE49-F238E27FC236}">
                <a16:creationId xmlns:a16="http://schemas.microsoft.com/office/drawing/2014/main" id="{4508077A-FB27-4289-8CF5-AA6CD6DB728B}"/>
              </a:ext>
            </a:extLst>
          </p:cNvPr>
          <p:cNvSpPr/>
          <p:nvPr/>
        </p:nvSpPr>
        <p:spPr bwMode="auto">
          <a:xfrm>
            <a:off x="1694037" y="4940500"/>
            <a:ext cx="4657693" cy="1799091"/>
          </a:xfrm>
          <a:prstGeom prst="irregularSeal1">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Many more.. </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48964F9-6465-4B56-9135-1BC7B77A3085}"/>
              </a:ext>
            </a:extLst>
          </p:cNvPr>
          <p:cNvSpPr>
            <a:spLocks noGrp="1"/>
          </p:cNvSpPr>
          <p:nvPr>
            <p:ph type="body" sz="quarter" idx="12"/>
          </p:nvPr>
        </p:nvSpPr>
        <p:spPr>
          <a:xfrm>
            <a:off x="416473" y="987714"/>
            <a:ext cx="8526230" cy="730183"/>
          </a:xfrm>
        </p:spPr>
        <p:txBody>
          <a:bodyPr/>
          <a:lstStyle/>
          <a:p>
            <a:r>
              <a:rPr lang="es-ES" sz="2400" b="1" dirty="0"/>
              <a:t>Welcome To:</a:t>
            </a:r>
          </a:p>
        </p:txBody>
      </p:sp>
      <p:pic>
        <p:nvPicPr>
          <p:cNvPr id="3" name="Picture 2">
            <a:extLst>
              <a:ext uri="{FF2B5EF4-FFF2-40B4-BE49-F238E27FC236}">
                <a16:creationId xmlns:a16="http://schemas.microsoft.com/office/drawing/2014/main" id="{9381C95D-C3E4-44E3-9347-878A5714D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874" y="419172"/>
            <a:ext cx="6997053" cy="1883822"/>
          </a:xfrm>
          <a:prstGeom prst="rect">
            <a:avLst/>
          </a:prstGeom>
        </p:spPr>
      </p:pic>
      <p:sp>
        <p:nvSpPr>
          <p:cNvPr id="2" name="TextBox 1">
            <a:extLst>
              <a:ext uri="{FF2B5EF4-FFF2-40B4-BE49-F238E27FC236}">
                <a16:creationId xmlns:a16="http://schemas.microsoft.com/office/drawing/2014/main" id="{96F7521E-C5B3-40A8-85D4-1DF29B020EBB}"/>
              </a:ext>
            </a:extLst>
          </p:cNvPr>
          <p:cNvSpPr txBox="1"/>
          <p:nvPr/>
        </p:nvSpPr>
        <p:spPr>
          <a:xfrm>
            <a:off x="2794128" y="2561894"/>
            <a:ext cx="7320255" cy="3330142"/>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2000" dirty="0">
                <a:solidFill>
                  <a:srgbClr val="FFFFFF"/>
                </a:solidFill>
                <a:latin typeface="PrudentialModern Light" pitchFamily="2" charset="0"/>
              </a:rPr>
              <a:t>It is a free, one-day, hands-on training event led by Microsoft MVPs with support from Microsoft and local community leaders. </a:t>
            </a:r>
          </a:p>
          <a:p>
            <a:pPr marL="285750" indent="-285750">
              <a:lnSpc>
                <a:spcPct val="90000"/>
              </a:lnSpc>
              <a:spcAft>
                <a:spcPts val="600"/>
              </a:spcAft>
              <a:buFont typeface="Arial" panose="020B0604020202020204" pitchFamily="34" charset="0"/>
              <a:buChar char="•"/>
            </a:pPr>
            <a:r>
              <a:rPr lang="en-US" sz="2000" dirty="0">
                <a:solidFill>
                  <a:srgbClr val="FFFFFF"/>
                </a:solidFill>
                <a:latin typeface="PrudentialModern Light" pitchFamily="2" charset="0"/>
              </a:rPr>
              <a:t>Developers worldwide are invited to attend the bootcamp to learn the latest on Office 365 platform including Microsoft Graph, SharePoint Framework, Microsoft Teams, Office Add-ins, Connectors and Actionable Messages and apply what you learn to your future projects.</a:t>
            </a:r>
          </a:p>
          <a:p>
            <a:pPr marL="285750" indent="-285750">
              <a:lnSpc>
                <a:spcPct val="90000"/>
              </a:lnSpc>
              <a:spcAft>
                <a:spcPts val="600"/>
              </a:spcAft>
              <a:buFont typeface="Arial" panose="020B0604020202020204" pitchFamily="34" charset="0"/>
              <a:buChar char="•"/>
            </a:pPr>
            <a:r>
              <a:rPr lang="en-US" sz="2000" dirty="0">
                <a:solidFill>
                  <a:srgbClr val="FFFFFF"/>
                </a:solidFill>
                <a:latin typeface="PrudentialModern Light" pitchFamily="2" charset="0"/>
              </a:rPr>
              <a:t>Letterkenny Microsoft User Group(LK-MUG) &amp; Pramerica brings you this event in Letterkenny. </a:t>
            </a:r>
          </a:p>
        </p:txBody>
      </p:sp>
      <p:sp>
        <p:nvSpPr>
          <p:cNvPr id="8" name="Title 1">
            <a:extLst>
              <a:ext uri="{FF2B5EF4-FFF2-40B4-BE49-F238E27FC236}">
                <a16:creationId xmlns:a16="http://schemas.microsoft.com/office/drawing/2014/main" id="{1FF1A8FF-9D59-4126-A584-F484356093C4}"/>
              </a:ext>
            </a:extLst>
          </p:cNvPr>
          <p:cNvSpPr txBox="1">
            <a:spLocks/>
          </p:cNvSpPr>
          <p:nvPr/>
        </p:nvSpPr>
        <p:spPr>
          <a:xfrm>
            <a:off x="5897400" y="1879041"/>
            <a:ext cx="2702268" cy="51193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48" dirty="0">
                <a:solidFill>
                  <a:srgbClr val="FFFFFF"/>
                </a:solidFill>
                <a:latin typeface="+mn-lt"/>
              </a:rPr>
              <a:t>Letterkenny, Ireland</a:t>
            </a:r>
          </a:p>
        </p:txBody>
      </p:sp>
    </p:spTree>
    <p:extLst>
      <p:ext uri="{BB962C8B-B14F-4D97-AF65-F5344CB8AC3E}">
        <p14:creationId xmlns:p14="http://schemas.microsoft.com/office/powerpoint/2010/main" val="319448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F2E49-57BF-42C0-A6D2-DD55A2FC0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399" y="1215725"/>
            <a:ext cx="8749899" cy="2355742"/>
          </a:xfrm>
          <a:prstGeom prst="rect">
            <a:avLst/>
          </a:prstGeom>
        </p:spPr>
      </p:pic>
      <p:sp>
        <p:nvSpPr>
          <p:cNvPr id="9" name="Rectangle 8">
            <a:extLst>
              <a:ext uri="{FF2B5EF4-FFF2-40B4-BE49-F238E27FC236}">
                <a16:creationId xmlns:a16="http://schemas.microsoft.com/office/drawing/2014/main" id="{6753DDC4-7C48-4558-A26C-E1F6E0133CC7}"/>
              </a:ext>
            </a:extLst>
          </p:cNvPr>
          <p:cNvSpPr/>
          <p:nvPr/>
        </p:nvSpPr>
        <p:spPr>
          <a:xfrm>
            <a:off x="180559" y="231012"/>
            <a:ext cx="12029726" cy="6528224"/>
          </a:xfrm>
          <a:prstGeom prst="rect">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a:p>
        </p:txBody>
      </p:sp>
      <p:pic>
        <p:nvPicPr>
          <p:cNvPr id="1032" name="Picture 8" descr="Image result for azure logo 2018">
            <a:extLst>
              <a:ext uri="{FF2B5EF4-FFF2-40B4-BE49-F238E27FC236}">
                <a16:creationId xmlns:a16="http://schemas.microsoft.com/office/drawing/2014/main" id="{8660A130-4158-45B2-B372-6F95D59AF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19" y="153742"/>
            <a:ext cx="2260101" cy="118090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harepoint pnp">
            <a:extLst>
              <a:ext uri="{FF2B5EF4-FFF2-40B4-BE49-F238E27FC236}">
                <a16:creationId xmlns:a16="http://schemas.microsoft.com/office/drawing/2014/main" id="{7A970780-D166-4668-BD63-50F261D2C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6784" y="356960"/>
            <a:ext cx="1986471" cy="72288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github logo">
            <a:extLst>
              <a:ext uri="{FF2B5EF4-FFF2-40B4-BE49-F238E27FC236}">
                <a16:creationId xmlns:a16="http://schemas.microsoft.com/office/drawing/2014/main" id="{7650AAB2-FCC3-4F9E-A34E-FBB847593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3254" y="479787"/>
            <a:ext cx="663090" cy="551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69A64EC-D410-4ABF-AFD1-38CB2F0EB18C}"/>
              </a:ext>
            </a:extLst>
          </p:cNvPr>
          <p:cNvPicPr>
            <a:picLocks noChangeAspect="1"/>
          </p:cNvPicPr>
          <p:nvPr/>
        </p:nvPicPr>
        <p:blipFill>
          <a:blip r:embed="rId6"/>
          <a:stretch>
            <a:fillRect/>
          </a:stretch>
        </p:blipFill>
        <p:spPr>
          <a:xfrm>
            <a:off x="7653975" y="465097"/>
            <a:ext cx="1572809" cy="649096"/>
          </a:xfrm>
          <a:prstGeom prst="rect">
            <a:avLst/>
          </a:prstGeom>
        </p:spPr>
      </p:pic>
      <p:pic>
        <p:nvPicPr>
          <p:cNvPr id="13" name="Picture 12">
            <a:extLst>
              <a:ext uri="{FF2B5EF4-FFF2-40B4-BE49-F238E27FC236}">
                <a16:creationId xmlns:a16="http://schemas.microsoft.com/office/drawing/2014/main" id="{E839E819-1252-4479-8DBE-0B893882DB7C}"/>
              </a:ext>
            </a:extLst>
          </p:cNvPr>
          <p:cNvPicPr>
            <a:picLocks noChangeAspect="1"/>
          </p:cNvPicPr>
          <p:nvPr/>
        </p:nvPicPr>
        <p:blipFill>
          <a:blip r:embed="rId7"/>
          <a:stretch>
            <a:fillRect/>
          </a:stretch>
        </p:blipFill>
        <p:spPr>
          <a:xfrm>
            <a:off x="491155" y="1485486"/>
            <a:ext cx="964245" cy="1935138"/>
          </a:xfrm>
          <a:prstGeom prst="rect">
            <a:avLst/>
          </a:prstGeom>
        </p:spPr>
      </p:pic>
      <p:pic>
        <p:nvPicPr>
          <p:cNvPr id="14" name="Picture 2" descr="Office Development">
            <a:extLst>
              <a:ext uri="{FF2B5EF4-FFF2-40B4-BE49-F238E27FC236}">
                <a16:creationId xmlns:a16="http://schemas.microsoft.com/office/drawing/2014/main" id="{B6FD555C-40D9-4D85-B395-3CDD76247D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9986" y="508838"/>
            <a:ext cx="1302654" cy="52520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0D3D6C3-F174-4763-89D2-0DD95027AE0D}"/>
              </a:ext>
            </a:extLst>
          </p:cNvPr>
          <p:cNvSpPr txBox="1"/>
          <p:nvPr/>
        </p:nvSpPr>
        <p:spPr>
          <a:xfrm>
            <a:off x="8860356" y="4036291"/>
            <a:ext cx="2671216" cy="862647"/>
          </a:xfrm>
          <a:prstGeom prst="rect">
            <a:avLst/>
          </a:prstGeom>
          <a:noFill/>
        </p:spPr>
        <p:txBody>
          <a:bodyPr wrap="square" rtlCol="0">
            <a:spAutoFit/>
          </a:bodyPr>
          <a:lstStyle/>
          <a:p>
            <a:r>
              <a:rPr lang="en-US" sz="1632" dirty="0">
                <a:solidFill>
                  <a:schemeClr val="tx2"/>
                </a:solidFill>
                <a:latin typeface="Leelawadee" panose="020B0502040204020203" pitchFamily="34" charset="-34"/>
                <a:cs typeface="Leelawadee" panose="020B0502040204020203" pitchFamily="34" charset="-34"/>
              </a:rPr>
              <a:t>Register at: </a:t>
            </a:r>
          </a:p>
          <a:p>
            <a:endParaRPr lang="en-US" sz="1632" dirty="0">
              <a:solidFill>
                <a:schemeClr val="tx2"/>
              </a:solidFill>
              <a:latin typeface="Leelawadee" panose="020B0502040204020203" pitchFamily="34" charset="-34"/>
              <a:cs typeface="Leelawadee" panose="020B0502040204020203" pitchFamily="34" charset="-34"/>
            </a:endParaRPr>
          </a:p>
          <a:p>
            <a:r>
              <a:rPr lang="en-US" sz="1632" b="1" dirty="0">
                <a:solidFill>
                  <a:schemeClr val="tx2"/>
                </a:solidFill>
                <a:latin typeface="Leelawadee" panose="020B0502040204020203" pitchFamily="34" charset="-34"/>
                <a:cs typeface="Leelawadee" panose="020B0502040204020203" pitchFamily="34" charset="-34"/>
              </a:rPr>
              <a:t>https://lnkd.in/ee8STGe</a:t>
            </a:r>
            <a:endParaRPr lang="en-IN" sz="1632" b="1" dirty="0">
              <a:solidFill>
                <a:schemeClr val="tx2"/>
              </a:solidFill>
              <a:latin typeface="Leelawadee" panose="020B0502040204020203" pitchFamily="34" charset="-34"/>
              <a:cs typeface="Leelawadee" panose="020B0502040204020203" pitchFamily="34" charset="-34"/>
            </a:endParaRPr>
          </a:p>
        </p:txBody>
      </p:sp>
      <p:grpSp>
        <p:nvGrpSpPr>
          <p:cNvPr id="5" name="Group 4">
            <a:extLst>
              <a:ext uri="{FF2B5EF4-FFF2-40B4-BE49-F238E27FC236}">
                <a16:creationId xmlns:a16="http://schemas.microsoft.com/office/drawing/2014/main" id="{C9443FFF-A4C8-4398-B8BD-EAA43699E5FE}"/>
              </a:ext>
            </a:extLst>
          </p:cNvPr>
          <p:cNvGrpSpPr/>
          <p:nvPr/>
        </p:nvGrpSpPr>
        <p:grpSpPr>
          <a:xfrm>
            <a:off x="6426996" y="3385168"/>
            <a:ext cx="5267072" cy="478376"/>
            <a:chOff x="5673393" y="3133957"/>
            <a:chExt cx="4164494" cy="469039"/>
          </a:xfrm>
        </p:grpSpPr>
        <p:sp>
          <p:nvSpPr>
            <p:cNvPr id="7" name="TextBox 6">
              <a:extLst>
                <a:ext uri="{FF2B5EF4-FFF2-40B4-BE49-F238E27FC236}">
                  <a16:creationId xmlns:a16="http://schemas.microsoft.com/office/drawing/2014/main" id="{73CA501D-0783-4580-B550-3C2E433EFC78}"/>
                </a:ext>
              </a:extLst>
            </p:cNvPr>
            <p:cNvSpPr txBox="1"/>
            <p:nvPr/>
          </p:nvSpPr>
          <p:spPr>
            <a:xfrm>
              <a:off x="5673393" y="3257146"/>
              <a:ext cx="1094467" cy="312073"/>
            </a:xfrm>
            <a:prstGeom prst="rect">
              <a:avLst/>
            </a:prstGeom>
            <a:noFill/>
          </p:spPr>
          <p:txBody>
            <a:bodyPr wrap="square" rtlCol="0">
              <a:spAutoFit/>
            </a:bodyPr>
            <a:lstStyle/>
            <a:p>
              <a:r>
                <a:rPr lang="en-IN" sz="1428" dirty="0">
                  <a:ln w="0"/>
                  <a:solidFill>
                    <a:schemeClr val="tx2"/>
                  </a:solidFill>
                  <a:effectLst>
                    <a:outerShdw blurRad="38100" dist="19050" dir="2700000" algn="tl" rotWithShape="0">
                      <a:schemeClr val="dk1">
                        <a:alpha val="40000"/>
                      </a:schemeClr>
                    </a:outerShdw>
                  </a:effectLst>
                  <a:latin typeface="MV Boli" panose="02000500030200090000" pitchFamily="2" charset="0"/>
                  <a:cs typeface="MV Boli" panose="02000500030200090000" pitchFamily="2" charset="0"/>
                </a:rPr>
                <a:t>Hosted by</a:t>
              </a:r>
            </a:p>
          </p:txBody>
        </p:sp>
        <p:sp>
          <p:nvSpPr>
            <p:cNvPr id="24" name="Rectangle 23">
              <a:extLst>
                <a:ext uri="{FF2B5EF4-FFF2-40B4-BE49-F238E27FC236}">
                  <a16:creationId xmlns:a16="http://schemas.microsoft.com/office/drawing/2014/main" id="{2CF061B8-0995-42B6-8944-AEB84208BC27}"/>
                </a:ext>
              </a:extLst>
            </p:cNvPr>
            <p:cNvSpPr/>
            <p:nvPr/>
          </p:nvSpPr>
          <p:spPr>
            <a:xfrm>
              <a:off x="6195105" y="3133957"/>
              <a:ext cx="3642782" cy="469039"/>
            </a:xfrm>
            <a:prstGeom prst="rect">
              <a:avLst/>
            </a:prstGeom>
            <a:noFill/>
          </p:spPr>
          <p:txBody>
            <a:bodyPr wrap="square" lIns="93260" tIns="46630" rIns="93260" bIns="46630">
              <a:spAutoFit/>
            </a:bodyPr>
            <a:lstStyle/>
            <a:p>
              <a:pPr algn="ctr"/>
              <a:r>
                <a:rPr lang="en-US" sz="2448" b="1" dirty="0">
                  <a:ln w="10160">
                    <a:solidFill>
                      <a:srgbClr val="0070C0"/>
                    </a:solidFill>
                    <a:prstDash val="solid"/>
                  </a:ln>
                  <a:solidFill>
                    <a:srgbClr val="0070C0"/>
                  </a:solidFill>
                  <a:effectLst>
                    <a:outerShdw blurRad="38100" dist="22860" dir="5400000" algn="tl" rotWithShape="0">
                      <a:srgbClr val="000000">
                        <a:alpha val="30000"/>
                      </a:srgbClr>
                    </a:outerShdw>
                  </a:effectLst>
                  <a:latin typeface="Ink Free" panose="03080402000500000000" pitchFamily="66" charset="0"/>
                </a:rPr>
                <a:t>Letterkenny Dotnet Azure UG</a:t>
              </a:r>
            </a:p>
          </p:txBody>
        </p:sp>
      </p:grpSp>
      <p:sp>
        <p:nvSpPr>
          <p:cNvPr id="11" name="TextBox 10">
            <a:extLst>
              <a:ext uri="{FF2B5EF4-FFF2-40B4-BE49-F238E27FC236}">
                <a16:creationId xmlns:a16="http://schemas.microsoft.com/office/drawing/2014/main" id="{BA595AF8-7A7F-4791-9CFF-7DC9E1C02941}"/>
              </a:ext>
            </a:extLst>
          </p:cNvPr>
          <p:cNvSpPr txBox="1"/>
          <p:nvPr/>
        </p:nvSpPr>
        <p:spPr>
          <a:xfrm>
            <a:off x="904903" y="5521298"/>
            <a:ext cx="2396349" cy="350330"/>
          </a:xfrm>
          <a:prstGeom prst="rect">
            <a:avLst/>
          </a:prstGeom>
          <a:noFill/>
        </p:spPr>
        <p:txBody>
          <a:bodyPr wrap="square" rtlCol="0">
            <a:spAutoFit/>
          </a:bodyPr>
          <a:lstStyle/>
          <a:p>
            <a:r>
              <a:rPr lang="en-US" sz="1632" b="1" dirty="0">
                <a:solidFill>
                  <a:schemeClr val="tx2"/>
                </a:solidFill>
                <a:latin typeface="Leelawadee" panose="020B0502040204020203" pitchFamily="34" charset="-34"/>
                <a:cs typeface="Leelawadee" panose="020B0502040204020203" pitchFamily="34" charset="-34"/>
              </a:rPr>
              <a:t>Event Sponsors</a:t>
            </a:r>
          </a:p>
        </p:txBody>
      </p:sp>
      <p:pic>
        <p:nvPicPr>
          <p:cNvPr id="25" name="Picture 24">
            <a:extLst>
              <a:ext uri="{FF2B5EF4-FFF2-40B4-BE49-F238E27FC236}">
                <a16:creationId xmlns:a16="http://schemas.microsoft.com/office/drawing/2014/main" id="{37068CF9-A9DC-459B-9D00-04EB459242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1711" y="5747322"/>
            <a:ext cx="2837434" cy="660566"/>
          </a:xfrm>
          <a:prstGeom prst="rect">
            <a:avLst/>
          </a:prstGeom>
        </p:spPr>
      </p:pic>
      <p:pic>
        <p:nvPicPr>
          <p:cNvPr id="1028" name="Picture 4" descr="Image result for rev debug logo">
            <a:extLst>
              <a:ext uri="{FF2B5EF4-FFF2-40B4-BE49-F238E27FC236}">
                <a16:creationId xmlns:a16="http://schemas.microsoft.com/office/drawing/2014/main" id="{876B9815-458F-4480-BFFC-52F8EDC2D0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5344" y="5595538"/>
            <a:ext cx="3045108" cy="108957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4577319-C252-4A21-9D2A-D6A3B3BF127B}"/>
              </a:ext>
            </a:extLst>
          </p:cNvPr>
          <p:cNvSpPr txBox="1"/>
          <p:nvPr/>
        </p:nvSpPr>
        <p:spPr>
          <a:xfrm>
            <a:off x="904903" y="4002591"/>
            <a:ext cx="4046986" cy="1086695"/>
          </a:xfrm>
          <a:prstGeom prst="rect">
            <a:avLst/>
          </a:prstGeom>
          <a:noFill/>
        </p:spPr>
        <p:txBody>
          <a:bodyPr wrap="square" rtlCol="0">
            <a:spAutoFit/>
          </a:bodyPr>
          <a:lstStyle/>
          <a:p>
            <a:r>
              <a:rPr lang="en-IN" sz="1632" dirty="0">
                <a:solidFill>
                  <a:schemeClr val="tx2"/>
                </a:solidFill>
                <a:latin typeface="Leelawadee" panose="020B0502040204020203" pitchFamily="34" charset="-34"/>
                <a:cs typeface="Leelawadee" panose="020B0502040204020203" pitchFamily="34" charset="-34"/>
              </a:rPr>
              <a:t>Venue: </a:t>
            </a:r>
          </a:p>
          <a:p>
            <a:pPr lvl="1"/>
            <a:r>
              <a:rPr lang="en-IN" sz="1836" b="1" dirty="0">
                <a:solidFill>
                  <a:schemeClr val="tx2"/>
                </a:solidFill>
                <a:latin typeface="Leelawadee" panose="020B0502040204020203" pitchFamily="34" charset="-34"/>
                <a:cs typeface="Leelawadee" panose="020B0502040204020203" pitchFamily="34" charset="-34"/>
              </a:rPr>
              <a:t>Pramerica</a:t>
            </a:r>
          </a:p>
          <a:p>
            <a:pPr lvl="1"/>
            <a:r>
              <a:rPr lang="en-IN" sz="1428" dirty="0">
                <a:solidFill>
                  <a:schemeClr val="tx2"/>
                </a:solidFill>
                <a:latin typeface="Leelawadee" panose="020B0502040204020203" pitchFamily="34" charset="-34"/>
                <a:cs typeface="Leelawadee" panose="020B0502040204020203" pitchFamily="34" charset="-34"/>
              </a:rPr>
              <a:t>Letterkenny Business &amp; Technology Park</a:t>
            </a:r>
          </a:p>
          <a:p>
            <a:pPr lvl="1"/>
            <a:r>
              <a:rPr lang="en-IN" sz="1428" dirty="0">
                <a:solidFill>
                  <a:schemeClr val="tx2"/>
                </a:solidFill>
                <a:latin typeface="Leelawadee" panose="020B0502040204020203" pitchFamily="34" charset="-34"/>
                <a:cs typeface="Leelawadee" panose="020B0502040204020203" pitchFamily="34" charset="-34"/>
              </a:rPr>
              <a:t>Letterkenny, Donegal, Ireland</a:t>
            </a:r>
          </a:p>
        </p:txBody>
      </p:sp>
      <p:sp>
        <p:nvSpPr>
          <p:cNvPr id="26" name="TextBox 25">
            <a:extLst>
              <a:ext uri="{FF2B5EF4-FFF2-40B4-BE49-F238E27FC236}">
                <a16:creationId xmlns:a16="http://schemas.microsoft.com/office/drawing/2014/main" id="{8A129815-6294-474F-BC7B-73F0964952AA}"/>
              </a:ext>
            </a:extLst>
          </p:cNvPr>
          <p:cNvSpPr txBox="1"/>
          <p:nvPr/>
        </p:nvSpPr>
        <p:spPr>
          <a:xfrm>
            <a:off x="5147769" y="4016764"/>
            <a:ext cx="4242683" cy="1182762"/>
          </a:xfrm>
          <a:prstGeom prst="rect">
            <a:avLst/>
          </a:prstGeom>
          <a:noFill/>
        </p:spPr>
        <p:txBody>
          <a:bodyPr wrap="square" rtlCol="0">
            <a:spAutoFit/>
          </a:bodyPr>
          <a:lstStyle/>
          <a:p>
            <a:r>
              <a:rPr lang="en-IN" sz="1632" dirty="0">
                <a:solidFill>
                  <a:schemeClr val="tx2"/>
                </a:solidFill>
                <a:latin typeface="Leelawadee" panose="020B0502040204020203" pitchFamily="34" charset="-34"/>
                <a:cs typeface="Leelawadee" panose="020B0502040204020203" pitchFamily="34" charset="-34"/>
              </a:rPr>
              <a:t>Date: </a:t>
            </a:r>
          </a:p>
          <a:p>
            <a:r>
              <a:rPr lang="en-IN" sz="1836" b="1" dirty="0">
                <a:solidFill>
                  <a:schemeClr val="tx2"/>
                </a:solidFill>
                <a:latin typeface="Leelawadee" panose="020B0502040204020203" pitchFamily="34" charset="-34"/>
                <a:cs typeface="Leelawadee" panose="020B0502040204020203" pitchFamily="34" charset="-34"/>
              </a:rPr>
              <a:t>        Saturday, 10</a:t>
            </a:r>
            <a:r>
              <a:rPr lang="en-IN" sz="1836" b="1" baseline="30000" dirty="0">
                <a:solidFill>
                  <a:schemeClr val="tx2"/>
                </a:solidFill>
                <a:latin typeface="Leelawadee" panose="020B0502040204020203" pitchFamily="34" charset="-34"/>
                <a:cs typeface="Leelawadee" panose="020B0502040204020203" pitchFamily="34" charset="-34"/>
              </a:rPr>
              <a:t>th</a:t>
            </a:r>
            <a:r>
              <a:rPr lang="en-IN" sz="1836" b="1" dirty="0">
                <a:solidFill>
                  <a:schemeClr val="tx2"/>
                </a:solidFill>
                <a:latin typeface="Leelawadee" panose="020B0502040204020203" pitchFamily="34" charset="-34"/>
                <a:cs typeface="Leelawadee" panose="020B0502040204020203" pitchFamily="34" charset="-34"/>
              </a:rPr>
              <a:t> Nov   </a:t>
            </a:r>
          </a:p>
          <a:p>
            <a:r>
              <a:rPr lang="en-IN" sz="1632" dirty="0">
                <a:solidFill>
                  <a:schemeClr val="tx2"/>
                </a:solidFill>
                <a:latin typeface="Leelawadee" panose="020B0502040204020203" pitchFamily="34" charset="-34"/>
                <a:cs typeface="Leelawadee" panose="020B0502040204020203" pitchFamily="34" charset="-34"/>
              </a:rPr>
              <a:t>Time: </a:t>
            </a:r>
          </a:p>
          <a:p>
            <a:r>
              <a:rPr lang="en-IN" sz="1836" b="1" dirty="0">
                <a:solidFill>
                  <a:schemeClr val="tx2"/>
                </a:solidFill>
                <a:latin typeface="Leelawadee" panose="020B0502040204020203" pitchFamily="34" charset="-34"/>
                <a:cs typeface="Leelawadee" panose="020B0502040204020203" pitchFamily="34" charset="-34"/>
              </a:rPr>
              <a:t>         9:00AM – 5:30PM</a:t>
            </a:r>
          </a:p>
        </p:txBody>
      </p:sp>
      <p:pic>
        <p:nvPicPr>
          <p:cNvPr id="12" name="Picture 11">
            <a:extLst>
              <a:ext uri="{FF2B5EF4-FFF2-40B4-BE49-F238E27FC236}">
                <a16:creationId xmlns:a16="http://schemas.microsoft.com/office/drawing/2014/main" id="{2B58E659-E39F-4124-A977-DC31977951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26651" y="5547986"/>
            <a:ext cx="1005145" cy="1089578"/>
          </a:xfrm>
          <a:prstGeom prst="rect">
            <a:avLst/>
          </a:prstGeom>
        </p:spPr>
      </p:pic>
      <p:sp>
        <p:nvSpPr>
          <p:cNvPr id="21" name="Rectangle 20">
            <a:extLst>
              <a:ext uri="{FF2B5EF4-FFF2-40B4-BE49-F238E27FC236}">
                <a16:creationId xmlns:a16="http://schemas.microsoft.com/office/drawing/2014/main" id="{D19FEDF6-422E-47A2-9BDB-987A491AC273}"/>
              </a:ext>
            </a:extLst>
          </p:cNvPr>
          <p:cNvSpPr>
            <a:spLocks/>
          </p:cNvSpPr>
          <p:nvPr/>
        </p:nvSpPr>
        <p:spPr>
          <a:xfrm>
            <a:off x="4951889" y="508838"/>
            <a:ext cx="1038516" cy="5252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ts val="2000"/>
              </a:lnSpc>
            </a:pPr>
            <a:r>
              <a:rPr lang="en-IN" sz="1122" dirty="0">
                <a:cs typeface="Segoe UI" panose="020B0502040204020203" pitchFamily="34" charset="0"/>
              </a:rPr>
              <a:t>Letterkenny</a:t>
            </a:r>
          </a:p>
          <a:p>
            <a:pPr algn="ctr">
              <a:lnSpc>
                <a:spcPts val="2000"/>
              </a:lnSpc>
            </a:pPr>
            <a:r>
              <a:rPr lang="en-IN" sz="2448" b="1" dirty="0">
                <a:cs typeface="Segoe UI" panose="020B0502040204020203" pitchFamily="34" charset="0"/>
              </a:rPr>
              <a:t>.MUG</a:t>
            </a:r>
          </a:p>
        </p:txBody>
      </p:sp>
    </p:spTree>
    <p:extLst>
      <p:ext uri="{BB962C8B-B14F-4D97-AF65-F5344CB8AC3E}">
        <p14:creationId xmlns:p14="http://schemas.microsoft.com/office/powerpoint/2010/main" val="308756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A329635-EA62-4F6F-87E3-922ADA22E92A}"/>
              </a:ext>
            </a:extLst>
          </p:cNvPr>
          <p:cNvGraphicFramePr>
            <a:graphicFrameLocks noGrp="1"/>
          </p:cNvGraphicFramePr>
          <p:nvPr>
            <p:extLst>
              <p:ext uri="{D42A27DB-BD31-4B8C-83A1-F6EECF244321}">
                <p14:modId xmlns:p14="http://schemas.microsoft.com/office/powerpoint/2010/main" val="3418043826"/>
              </p:ext>
            </p:extLst>
          </p:nvPr>
        </p:nvGraphicFramePr>
        <p:xfrm>
          <a:off x="678017" y="1774111"/>
          <a:ext cx="10686437" cy="4913853"/>
        </p:xfrm>
        <a:graphic>
          <a:graphicData uri="http://schemas.openxmlformats.org/drawingml/2006/table">
            <a:tbl>
              <a:tblPr firstRow="1" firstCol="1" bandRow="1">
                <a:tableStyleId>{5C22544A-7EE6-4342-B048-85BDC9FD1C3A}</a:tableStyleId>
              </a:tblPr>
              <a:tblGrid>
                <a:gridCol w="2168193">
                  <a:extLst>
                    <a:ext uri="{9D8B030D-6E8A-4147-A177-3AD203B41FA5}">
                      <a16:colId xmlns:a16="http://schemas.microsoft.com/office/drawing/2014/main" val="3370319537"/>
                    </a:ext>
                  </a:extLst>
                </a:gridCol>
                <a:gridCol w="5649855">
                  <a:extLst>
                    <a:ext uri="{9D8B030D-6E8A-4147-A177-3AD203B41FA5}">
                      <a16:colId xmlns:a16="http://schemas.microsoft.com/office/drawing/2014/main" val="599537739"/>
                    </a:ext>
                  </a:extLst>
                </a:gridCol>
                <a:gridCol w="2868389">
                  <a:extLst>
                    <a:ext uri="{9D8B030D-6E8A-4147-A177-3AD203B41FA5}">
                      <a16:colId xmlns:a16="http://schemas.microsoft.com/office/drawing/2014/main" val="3724186262"/>
                    </a:ext>
                  </a:extLst>
                </a:gridCol>
              </a:tblGrid>
              <a:tr h="252645">
                <a:tc>
                  <a:txBody>
                    <a:bodyPr/>
                    <a:lstStyle/>
                    <a:p>
                      <a:pPr marL="0" marR="0">
                        <a:lnSpc>
                          <a:spcPct val="107000"/>
                        </a:lnSpc>
                        <a:spcBef>
                          <a:spcPts val="0"/>
                        </a:spcBef>
                        <a:spcAft>
                          <a:spcPts val="0"/>
                        </a:spcAft>
                      </a:pPr>
                      <a:r>
                        <a:rPr lang="en-US" sz="1600" dirty="0">
                          <a:effectLst/>
                        </a:rPr>
                        <a:t>Time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600" dirty="0">
                          <a:effectLst/>
                        </a:rPr>
                        <a:t>Session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600" dirty="0">
                          <a:effectLst/>
                        </a:rPr>
                        <a:t>Speaker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4226063413"/>
                  </a:ext>
                </a:extLst>
              </a:tr>
              <a:tr h="221105">
                <a:tc>
                  <a:txBody>
                    <a:bodyPr/>
                    <a:lstStyle/>
                    <a:p>
                      <a:pPr marL="0" marR="0">
                        <a:lnSpc>
                          <a:spcPct val="107000"/>
                        </a:lnSpc>
                        <a:spcBef>
                          <a:spcPts val="0"/>
                        </a:spcBef>
                        <a:spcAft>
                          <a:spcPts val="0"/>
                        </a:spcAft>
                      </a:pPr>
                      <a:r>
                        <a:rPr lang="en-US" sz="1400" dirty="0">
                          <a:effectLst/>
                        </a:rPr>
                        <a:t>9:00AM – 9:30AM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dirty="0">
                          <a:solidFill>
                            <a:schemeClr val="bg1"/>
                          </a:solidFill>
                          <a:effectLst/>
                        </a:rPr>
                        <a:t>Registration &amp; Networking Breakfast</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247100686"/>
                  </a:ext>
                </a:extLst>
              </a:tr>
              <a:tr h="453932">
                <a:tc>
                  <a:txBody>
                    <a:bodyPr/>
                    <a:lstStyle/>
                    <a:p>
                      <a:pPr marL="0" marR="0">
                        <a:lnSpc>
                          <a:spcPct val="107000"/>
                        </a:lnSpc>
                        <a:spcBef>
                          <a:spcPts val="0"/>
                        </a:spcBef>
                        <a:spcAft>
                          <a:spcPts val="0"/>
                        </a:spcAft>
                      </a:pPr>
                      <a:r>
                        <a:rPr lang="en-US" sz="1400" dirty="0">
                          <a:effectLst/>
                        </a:rPr>
                        <a:t>9:30AM – 10:00AM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Welcome and Keynote (Introduction to the Office 365 developer landscape)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Richard Fisher</a:t>
                      </a:r>
                    </a:p>
                    <a:p>
                      <a:pPr marL="0" marR="0">
                        <a:lnSpc>
                          <a:spcPct val="107000"/>
                        </a:lnSpc>
                        <a:spcBef>
                          <a:spcPts val="0"/>
                        </a:spcBef>
                        <a:spcAft>
                          <a:spcPts val="0"/>
                        </a:spcAft>
                      </a:pPr>
                      <a:r>
                        <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(Solutions Architect, Pramerica)</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081706020"/>
                  </a:ext>
                </a:extLst>
              </a:tr>
              <a:tr h="453932">
                <a:tc>
                  <a:txBody>
                    <a:bodyPr/>
                    <a:lstStyle/>
                    <a:p>
                      <a:pPr marL="0" marR="0">
                        <a:lnSpc>
                          <a:spcPct val="107000"/>
                        </a:lnSpc>
                        <a:spcBef>
                          <a:spcPts val="0"/>
                        </a:spcBef>
                        <a:spcAft>
                          <a:spcPts val="0"/>
                        </a:spcAft>
                      </a:pPr>
                      <a:r>
                        <a:rPr lang="en-US" sz="1400" dirty="0">
                          <a:effectLst/>
                        </a:rPr>
                        <a:t>10:00AM – 11:15AM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Deep Dive into Power Apps and Flow </a:t>
                      </a:r>
                    </a:p>
                    <a:p>
                      <a:pPr marL="342900" marR="0" lvl="0" indent="-342900">
                        <a:lnSpc>
                          <a:spcPct val="107000"/>
                        </a:lnSpc>
                        <a:spcBef>
                          <a:spcPts val="0"/>
                        </a:spcBef>
                        <a:spcAft>
                          <a:spcPts val="0"/>
                        </a:spcAft>
                        <a:buFont typeface="Calibri" panose="020F0502020204030204" pitchFamily="34" charset="0"/>
                        <a:buChar char="-"/>
                      </a:pPr>
                      <a:r>
                        <a:rPr lang="en-US" sz="1400" dirty="0">
                          <a:effectLst/>
                        </a:rPr>
                        <a:t>Automating internal job application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Ray Hogan</a:t>
                      </a:r>
                    </a:p>
                    <a:p>
                      <a:pPr marL="0" marR="0">
                        <a:lnSpc>
                          <a:spcPct val="107000"/>
                        </a:lnSpc>
                        <a:spcBef>
                          <a:spcPts val="0"/>
                        </a:spcBef>
                        <a:spcAft>
                          <a:spcPts val="0"/>
                        </a:spcAft>
                      </a:pPr>
                      <a:r>
                        <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(Senior Specialist, Pramerica)</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639483222"/>
                  </a:ext>
                </a:extLst>
              </a:tr>
              <a:tr h="221105">
                <a:tc>
                  <a:txBody>
                    <a:bodyPr/>
                    <a:lstStyle/>
                    <a:p>
                      <a:pPr marL="0" marR="0">
                        <a:lnSpc>
                          <a:spcPct val="107000"/>
                        </a:lnSpc>
                        <a:spcBef>
                          <a:spcPts val="0"/>
                        </a:spcBef>
                        <a:spcAft>
                          <a:spcPts val="0"/>
                        </a:spcAft>
                      </a:pPr>
                      <a:r>
                        <a:rPr lang="en-US" sz="1400" dirty="0">
                          <a:effectLst/>
                        </a:rPr>
                        <a:t>11:15AM -- 11:30AM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dirty="0">
                          <a:solidFill>
                            <a:schemeClr val="bg1"/>
                          </a:solidFill>
                          <a:effectLst/>
                        </a:rPr>
                        <a:t>Break </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313290591"/>
                  </a:ext>
                </a:extLst>
              </a:tr>
              <a:tr h="1147038">
                <a:tc>
                  <a:txBody>
                    <a:bodyPr/>
                    <a:lstStyle/>
                    <a:p>
                      <a:pPr marL="0" marR="0">
                        <a:lnSpc>
                          <a:spcPct val="107000"/>
                        </a:lnSpc>
                        <a:spcBef>
                          <a:spcPts val="0"/>
                        </a:spcBef>
                        <a:spcAft>
                          <a:spcPts val="0"/>
                        </a:spcAft>
                      </a:pPr>
                      <a:r>
                        <a:rPr lang="en-US" sz="1400" dirty="0">
                          <a:effectLst/>
                        </a:rPr>
                        <a:t>11:30AM – 12:30PM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Build your first SharePoint Framework web part</a:t>
                      </a:r>
                    </a:p>
                    <a:p>
                      <a:pPr marL="800100" marR="0" lvl="1" indent="-342900">
                        <a:lnSpc>
                          <a:spcPct val="107000"/>
                        </a:lnSpc>
                        <a:spcBef>
                          <a:spcPts val="0"/>
                        </a:spcBef>
                        <a:spcAft>
                          <a:spcPts val="0"/>
                        </a:spcAft>
                        <a:buFont typeface="Wingdings" panose="05000000000000000000" pitchFamily="2" charset="2"/>
                        <a:buChar char="Ø"/>
                      </a:pPr>
                      <a:r>
                        <a:rPr lang="en-US" sz="1400" dirty="0">
                          <a:effectLst/>
                        </a:rPr>
                        <a:t>Creating a Web part </a:t>
                      </a:r>
                    </a:p>
                    <a:p>
                      <a:pPr marL="800100" marR="0" lvl="1" indent="-342900">
                        <a:lnSpc>
                          <a:spcPct val="107000"/>
                        </a:lnSpc>
                        <a:spcBef>
                          <a:spcPts val="0"/>
                        </a:spcBef>
                        <a:spcAft>
                          <a:spcPts val="0"/>
                        </a:spcAft>
                        <a:buFont typeface="Wingdings" panose="05000000000000000000" pitchFamily="2" charset="2"/>
                        <a:buChar char="Ø"/>
                      </a:pPr>
                      <a:r>
                        <a:rPr lang="en-US" sz="1400" dirty="0">
                          <a:effectLst/>
                        </a:rPr>
                        <a:t>Debugging a Web part </a:t>
                      </a:r>
                    </a:p>
                    <a:p>
                      <a:pPr marL="800100" marR="0" lvl="1" indent="-342900">
                        <a:lnSpc>
                          <a:spcPct val="107000"/>
                        </a:lnSpc>
                        <a:spcBef>
                          <a:spcPts val="0"/>
                        </a:spcBef>
                        <a:spcAft>
                          <a:spcPts val="0"/>
                        </a:spcAft>
                        <a:buFont typeface="Wingdings" panose="05000000000000000000" pitchFamily="2" charset="2"/>
                        <a:buChar char="Ø"/>
                      </a:pPr>
                      <a:r>
                        <a:rPr lang="en-US" sz="1400" dirty="0">
                          <a:effectLst/>
                        </a:rPr>
                        <a:t>Integrate Web part with GitHub data</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400" dirty="0">
                          <a:effectLst/>
                        </a:rPr>
                        <a:t>* Participants would setup necessary tool chain </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Joon Du Rant/</a:t>
                      </a:r>
                    </a:p>
                    <a:p>
                      <a:pPr marL="0" marR="0">
                        <a:lnSpc>
                          <a:spcPct val="107000"/>
                        </a:lnSpc>
                        <a:spcBef>
                          <a:spcPts val="0"/>
                        </a:spcBef>
                        <a:spcAft>
                          <a:spcPts val="0"/>
                        </a:spcAft>
                      </a:pPr>
                      <a:r>
                        <a:rPr lang="en-US" sz="1400" dirty="0">
                          <a:effectLst/>
                        </a:rPr>
                        <a:t>Nithin Mohan</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dirty="0">
                          <a:solidFill>
                            <a:schemeClr val="tx1">
                              <a:lumMod val="65000"/>
                              <a:lumOff val="35000"/>
                            </a:schemeClr>
                          </a:solidFill>
                          <a:effectLst/>
                        </a:rPr>
                        <a:t>(</a:t>
                      </a:r>
                      <a:r>
                        <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Senior Specialist, Pramerica)</a:t>
                      </a:r>
                      <a:endParaRPr lang="en-US" sz="1200" dirty="0">
                        <a:solidFill>
                          <a:schemeClr val="tx1">
                            <a:lumMod val="65000"/>
                            <a:lumOff val="35000"/>
                          </a:schemeClr>
                        </a:solidFill>
                        <a:effectLst/>
                      </a:endParaRPr>
                    </a:p>
                    <a:p>
                      <a:pPr marL="0" marR="0">
                        <a:lnSpc>
                          <a:spcPct val="107000"/>
                        </a:lnSpc>
                        <a:spcBef>
                          <a:spcPts val="0"/>
                        </a:spcBef>
                        <a:spcAft>
                          <a:spcPts val="0"/>
                        </a:spcAft>
                      </a:pPr>
                      <a:r>
                        <a:rPr lang="en-US" sz="1400" dirty="0">
                          <a:effectLst/>
                        </a:rPr>
                        <a:t>Velin Georgiev</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501460666"/>
                  </a:ext>
                </a:extLst>
              </a:tr>
              <a:tr h="221105">
                <a:tc>
                  <a:txBody>
                    <a:bodyPr/>
                    <a:lstStyle/>
                    <a:p>
                      <a:pPr marL="0" marR="0">
                        <a:lnSpc>
                          <a:spcPct val="107000"/>
                        </a:lnSpc>
                        <a:spcBef>
                          <a:spcPts val="0"/>
                        </a:spcBef>
                        <a:spcAft>
                          <a:spcPts val="0"/>
                        </a:spcAft>
                      </a:pPr>
                      <a:r>
                        <a:rPr lang="en-US" sz="1400" b="1" dirty="0">
                          <a:solidFill>
                            <a:schemeClr val="bg1"/>
                          </a:solidFill>
                          <a:effectLst/>
                        </a:rPr>
                        <a:t>12:30PM – 1:30PM</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a:solidFill>
                            <a:schemeClr val="bg1"/>
                          </a:solidFill>
                          <a:effectLst/>
                        </a:rPr>
                        <a:t>Lunch Break + Networking</a:t>
                      </a:r>
                      <a:endParaRPr lang="en-US" sz="14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nSpc>
                          <a:spcPct val="107000"/>
                        </a:lnSpc>
                        <a:spcBef>
                          <a:spcPts val="0"/>
                        </a:spcBef>
                        <a:spcAft>
                          <a:spcPts val="0"/>
                        </a:spcAft>
                      </a:pPr>
                      <a:r>
                        <a:rPr lang="en-US" sz="1400" b="1" dirty="0">
                          <a:solidFill>
                            <a:schemeClr val="bg1"/>
                          </a:solidFill>
                          <a:effectLst/>
                        </a:rPr>
                        <a:t> </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044799765"/>
                  </a:ext>
                </a:extLst>
              </a:tr>
              <a:tr h="423623">
                <a:tc>
                  <a:txBody>
                    <a:bodyPr/>
                    <a:lstStyle/>
                    <a:p>
                      <a:pPr marL="0" marR="0">
                        <a:lnSpc>
                          <a:spcPct val="107000"/>
                        </a:lnSpc>
                        <a:spcBef>
                          <a:spcPts val="0"/>
                        </a:spcBef>
                        <a:spcAft>
                          <a:spcPts val="0"/>
                        </a:spcAft>
                      </a:pPr>
                      <a:r>
                        <a:rPr lang="en-US" sz="1400" dirty="0">
                          <a:effectLst/>
                        </a:rPr>
                        <a:t>1:30PM – 2:00PM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Introduction to Microsoft Graph</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Joon Du Rant</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(Solutions Architect, Pramerica)</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97287806"/>
                  </a:ext>
                </a:extLst>
              </a:tr>
              <a:tr h="453932">
                <a:tc>
                  <a:txBody>
                    <a:bodyPr/>
                    <a:lstStyle/>
                    <a:p>
                      <a:pPr marL="0" marR="0">
                        <a:lnSpc>
                          <a:spcPct val="107000"/>
                        </a:lnSpc>
                        <a:spcBef>
                          <a:spcPts val="0"/>
                        </a:spcBef>
                        <a:spcAft>
                          <a:spcPts val="0"/>
                        </a:spcAft>
                      </a:pPr>
                      <a:r>
                        <a:rPr lang="en-US" sz="1400" dirty="0">
                          <a:effectLst/>
                        </a:rPr>
                        <a:t>2:00PM - 3:30PM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Build SharePoint Framework Client-Side Web Parts Using the Microsoft Graph JavaScript SDK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Austin Breslin</a:t>
                      </a:r>
                    </a:p>
                    <a:p>
                      <a:pPr marL="0" marR="0">
                        <a:lnSpc>
                          <a:spcPct val="107000"/>
                        </a:lnSpc>
                        <a:spcBef>
                          <a:spcPts val="0"/>
                        </a:spcBef>
                        <a:spcAft>
                          <a:spcPts val="0"/>
                        </a:spcAft>
                      </a:pPr>
                      <a:r>
                        <a:rPr lang="en-US" sz="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(Specialist Dev, Pramerica)</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544394124"/>
                  </a:ext>
                </a:extLst>
              </a:tr>
              <a:tr h="221105">
                <a:tc>
                  <a:txBody>
                    <a:bodyPr/>
                    <a:lstStyle/>
                    <a:p>
                      <a:pPr marL="0" marR="0">
                        <a:lnSpc>
                          <a:spcPct val="107000"/>
                        </a:lnSpc>
                        <a:spcBef>
                          <a:spcPts val="0"/>
                        </a:spcBef>
                        <a:spcAft>
                          <a:spcPts val="0"/>
                        </a:spcAft>
                      </a:pPr>
                      <a:r>
                        <a:rPr lang="en-US" sz="1400" b="1" dirty="0">
                          <a:solidFill>
                            <a:schemeClr val="bg1"/>
                          </a:solidFill>
                          <a:effectLst/>
                        </a:rPr>
                        <a:t>3:30PM - 3:45PM</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1"/>
                    </a:solidFill>
                  </a:tcPr>
                </a:tc>
                <a:tc>
                  <a:txBody>
                    <a:bodyPr/>
                    <a:lstStyle/>
                    <a:p>
                      <a:pPr marL="0" marR="0">
                        <a:lnSpc>
                          <a:spcPct val="107000"/>
                        </a:lnSpc>
                        <a:spcBef>
                          <a:spcPts val="0"/>
                        </a:spcBef>
                        <a:spcAft>
                          <a:spcPts val="0"/>
                        </a:spcAft>
                      </a:pPr>
                      <a:r>
                        <a:rPr lang="en-US" sz="1400" b="1" dirty="0">
                          <a:solidFill>
                            <a:schemeClr val="bg1"/>
                          </a:solidFill>
                          <a:effectLst/>
                        </a:rPr>
                        <a:t>Break</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a:lnSpc>
                          <a:spcPct val="107000"/>
                        </a:lnSpc>
                        <a:spcBef>
                          <a:spcPts val="0"/>
                        </a:spcBef>
                        <a:spcAft>
                          <a:spcPts val="0"/>
                        </a:spcAft>
                      </a:pPr>
                      <a:r>
                        <a:rPr lang="en-US" sz="1400" b="1" dirty="0">
                          <a:solidFill>
                            <a:schemeClr val="bg1"/>
                          </a:solidFill>
                          <a:effectLst/>
                        </a:rPr>
                        <a:t> </a:t>
                      </a:r>
                      <a:endPar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718839915"/>
                  </a:ext>
                </a:extLst>
              </a:tr>
              <a:tr h="623226">
                <a:tc>
                  <a:txBody>
                    <a:bodyPr/>
                    <a:lstStyle/>
                    <a:p>
                      <a:pPr marL="0" marR="0">
                        <a:lnSpc>
                          <a:spcPct val="107000"/>
                        </a:lnSpc>
                        <a:spcBef>
                          <a:spcPts val="0"/>
                        </a:spcBef>
                        <a:spcAft>
                          <a:spcPts val="0"/>
                        </a:spcAft>
                      </a:pPr>
                      <a:r>
                        <a:rPr lang="en-US" sz="1400" dirty="0">
                          <a:effectLst/>
                        </a:rPr>
                        <a:t>3:45PM – 5:00PM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Getting Started – OfficeDevPnP PowerShell and PnP Provisioning Engine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Velin Georgiev</a:t>
                      </a:r>
                    </a:p>
                    <a:p>
                      <a:pPr marL="0" marR="0" algn="l" defTabSz="932742" rtl="0" eaLnBrk="1" latinLnBrk="0" hangingPunct="1">
                        <a:lnSpc>
                          <a:spcPct val="107000"/>
                        </a:lnSpc>
                        <a:spcBef>
                          <a:spcPts val="0"/>
                        </a:spcBef>
                        <a:spcAft>
                          <a:spcPts val="0"/>
                        </a:spcAft>
                      </a:pPr>
                      <a:r>
                        <a:rPr lang="en-US" sz="1200" kern="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(Technical Architect, </a:t>
                      </a:r>
                    </a:p>
                    <a:p>
                      <a:pPr marL="0" marR="0" algn="l" defTabSz="932742" rtl="0" eaLnBrk="1" latinLnBrk="0" hangingPunct="1">
                        <a:lnSpc>
                          <a:spcPct val="107000"/>
                        </a:lnSpc>
                        <a:spcBef>
                          <a:spcPts val="0"/>
                        </a:spcBef>
                        <a:spcAft>
                          <a:spcPts val="0"/>
                        </a:spcAft>
                      </a:pPr>
                      <a:r>
                        <a:rPr lang="en-US" sz="1200" kern="12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Pramerica)</a:t>
                      </a: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18206596"/>
                  </a:ext>
                </a:extLst>
              </a:tr>
              <a:tr h="221105">
                <a:tc>
                  <a:txBody>
                    <a:bodyPr/>
                    <a:lstStyle/>
                    <a:p>
                      <a:pPr marL="0" marR="0">
                        <a:lnSpc>
                          <a:spcPct val="107000"/>
                        </a:lnSpc>
                        <a:spcBef>
                          <a:spcPts val="0"/>
                        </a:spcBef>
                        <a:spcAft>
                          <a:spcPts val="0"/>
                        </a:spcAft>
                      </a:pPr>
                      <a:r>
                        <a:rPr lang="en-US" sz="1400" dirty="0">
                          <a:effectLst/>
                        </a:rPr>
                        <a:t>5:00PM – 5:45PM</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a:lnSpc>
                          <a:spcPct val="107000"/>
                        </a:lnSpc>
                        <a:spcBef>
                          <a:spcPts val="0"/>
                        </a:spcBef>
                        <a:spcAft>
                          <a:spcPts val="0"/>
                        </a:spcAft>
                      </a:pPr>
                      <a:r>
                        <a:rPr lang="en-US" sz="1400" dirty="0">
                          <a:effectLst/>
                        </a:rPr>
                        <a:t>Q&amp;A’s, Closing Note and Swag time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a:lnSpc>
                          <a:spcPct val="107000"/>
                        </a:lnSpc>
                        <a:spcBef>
                          <a:spcPts val="0"/>
                        </a:spcBef>
                        <a:spcAft>
                          <a:spcPts val="0"/>
                        </a:spcAft>
                      </a:pPr>
                      <a:r>
                        <a:rPr lang="en-US" sz="1400" dirty="0">
                          <a:effectLst/>
                        </a:rPr>
                        <a:t>Richard Fisher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9945" marR="69945"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105811326"/>
                  </a:ext>
                </a:extLst>
              </a:tr>
            </a:tbl>
          </a:graphicData>
        </a:graphic>
      </p:graphicFrame>
      <p:pic>
        <p:nvPicPr>
          <p:cNvPr id="4" name="Picture 3">
            <a:extLst>
              <a:ext uri="{FF2B5EF4-FFF2-40B4-BE49-F238E27FC236}">
                <a16:creationId xmlns:a16="http://schemas.microsoft.com/office/drawing/2014/main" id="{04E37E2A-4D41-45BD-9EA7-F8E505DD0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711"/>
            <a:ext cx="12434711" cy="1776387"/>
          </a:xfrm>
          <a:prstGeom prst="rect">
            <a:avLst/>
          </a:prstGeom>
        </p:spPr>
      </p:pic>
      <p:sp>
        <p:nvSpPr>
          <p:cNvPr id="5" name="TextBox 4">
            <a:extLst>
              <a:ext uri="{FF2B5EF4-FFF2-40B4-BE49-F238E27FC236}">
                <a16:creationId xmlns:a16="http://schemas.microsoft.com/office/drawing/2014/main" id="{80D96CFD-02F4-4804-AD19-035240162F8E}"/>
              </a:ext>
            </a:extLst>
          </p:cNvPr>
          <p:cNvSpPr txBox="1"/>
          <p:nvPr/>
        </p:nvSpPr>
        <p:spPr>
          <a:xfrm>
            <a:off x="6021234" y="1307243"/>
            <a:ext cx="5505326" cy="374846"/>
          </a:xfrm>
          <a:prstGeom prst="rect">
            <a:avLst/>
          </a:prstGeom>
          <a:noFill/>
        </p:spPr>
        <p:txBody>
          <a:bodyPr wrap="square" rtlCol="0">
            <a:spAutoFit/>
          </a:bodyPr>
          <a:lstStyle/>
          <a:p>
            <a:r>
              <a:rPr lang="en-IN" sz="1632" dirty="0">
                <a:solidFill>
                  <a:schemeClr val="tx1">
                    <a:lumMod val="75000"/>
                    <a:lumOff val="25000"/>
                  </a:schemeClr>
                </a:solidFill>
                <a:latin typeface="Leelawadee" panose="020B0502040204020203" pitchFamily="34" charset="-34"/>
                <a:cs typeface="Leelawadee" panose="020B0502040204020203" pitchFamily="34" charset="-34"/>
              </a:rPr>
              <a:t>Date: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Saturday, 10</a:t>
            </a:r>
            <a:r>
              <a:rPr lang="en-IN" sz="1836" b="1" baseline="30000" dirty="0">
                <a:solidFill>
                  <a:schemeClr val="tx1">
                    <a:lumMod val="75000"/>
                    <a:lumOff val="25000"/>
                  </a:schemeClr>
                </a:solidFill>
                <a:latin typeface="Leelawadee" panose="020B0502040204020203" pitchFamily="34" charset="-34"/>
                <a:cs typeface="Leelawadee" panose="020B0502040204020203" pitchFamily="34" charset="-34"/>
              </a:rPr>
              <a:t>th</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 Nov   </a:t>
            </a:r>
            <a:r>
              <a:rPr lang="en-IN" sz="1632" dirty="0">
                <a:solidFill>
                  <a:schemeClr val="tx1">
                    <a:lumMod val="75000"/>
                    <a:lumOff val="25000"/>
                  </a:schemeClr>
                </a:solidFill>
                <a:latin typeface="Leelawadee" panose="020B0502040204020203" pitchFamily="34" charset="-34"/>
                <a:cs typeface="Leelawadee" panose="020B0502040204020203" pitchFamily="34" charset="-34"/>
              </a:rPr>
              <a:t>Time: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9:00AM – 5:30PM</a:t>
            </a:r>
          </a:p>
        </p:txBody>
      </p:sp>
      <p:sp>
        <p:nvSpPr>
          <p:cNvPr id="6" name="TextBox 5">
            <a:extLst>
              <a:ext uri="{FF2B5EF4-FFF2-40B4-BE49-F238E27FC236}">
                <a16:creationId xmlns:a16="http://schemas.microsoft.com/office/drawing/2014/main" id="{BFEE5F12-D4BB-4B8E-816E-61C626CEBF12}"/>
              </a:ext>
            </a:extLst>
          </p:cNvPr>
          <p:cNvSpPr txBox="1"/>
          <p:nvPr/>
        </p:nvSpPr>
        <p:spPr>
          <a:xfrm>
            <a:off x="614709" y="1352335"/>
            <a:ext cx="2396349" cy="382308"/>
          </a:xfrm>
          <a:prstGeom prst="rect">
            <a:avLst/>
          </a:prstGeom>
          <a:noFill/>
        </p:spPr>
        <p:txBody>
          <a:bodyPr wrap="square" rtlCol="0">
            <a:spAutoFit/>
          </a:bodyPr>
          <a:lstStyle/>
          <a:p>
            <a:r>
              <a:rPr lang="en-US" sz="1836" b="1" dirty="0">
                <a:solidFill>
                  <a:schemeClr val="tx1">
                    <a:lumMod val="75000"/>
                    <a:lumOff val="25000"/>
                  </a:schemeClr>
                </a:solidFill>
                <a:latin typeface="Leelawadee" panose="020B0502040204020203" pitchFamily="34" charset="-34"/>
                <a:cs typeface="Leelawadee" panose="020B0502040204020203" pitchFamily="34" charset="-34"/>
              </a:rPr>
              <a:t>Agenda:</a:t>
            </a:r>
          </a:p>
        </p:txBody>
      </p:sp>
      <p:pic>
        <p:nvPicPr>
          <p:cNvPr id="7" name="Picture 2" descr="Office Development">
            <a:extLst>
              <a:ext uri="{FF2B5EF4-FFF2-40B4-BE49-F238E27FC236}">
                <a16:creationId xmlns:a16="http://schemas.microsoft.com/office/drawing/2014/main" id="{7D13B51C-CAEA-487F-A574-2F3867620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2877" y="5898084"/>
            <a:ext cx="956949" cy="38609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7A23193-5C30-4E90-9F7C-83511E12F4AA}"/>
              </a:ext>
            </a:extLst>
          </p:cNvPr>
          <p:cNvSpPr txBox="1">
            <a:spLocks/>
          </p:cNvSpPr>
          <p:nvPr/>
        </p:nvSpPr>
        <p:spPr>
          <a:xfrm>
            <a:off x="3761066" y="1028738"/>
            <a:ext cx="2702268" cy="51193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48" dirty="0">
                <a:solidFill>
                  <a:schemeClr val="tx1">
                    <a:lumMod val="75000"/>
                    <a:lumOff val="25000"/>
                  </a:schemeClr>
                </a:solidFill>
                <a:latin typeface="+mn-lt"/>
              </a:rPr>
              <a:t>Letterkenny, Ireland</a:t>
            </a:r>
          </a:p>
        </p:txBody>
      </p:sp>
    </p:spTree>
    <p:extLst>
      <p:ext uri="{BB962C8B-B14F-4D97-AF65-F5344CB8AC3E}">
        <p14:creationId xmlns:p14="http://schemas.microsoft.com/office/powerpoint/2010/main" val="4142795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E07984D-FF90-428C-AD53-13B64265A52F}"/>
              </a:ext>
            </a:extLst>
          </p:cNvPr>
          <p:cNvSpPr>
            <a:spLocks noGrp="1"/>
          </p:cNvSpPr>
          <p:nvPr>
            <p:ph type="title"/>
          </p:nvPr>
        </p:nvSpPr>
        <p:spPr/>
        <p:txBody>
          <a:bodyPr/>
          <a:lstStyle/>
          <a:p>
            <a:r>
              <a:rPr lang="en-US" dirty="0"/>
              <a:t>Speakers</a:t>
            </a:r>
          </a:p>
        </p:txBody>
      </p:sp>
      <p:pic>
        <p:nvPicPr>
          <p:cNvPr id="13" name="Picture 12">
            <a:extLst>
              <a:ext uri="{FF2B5EF4-FFF2-40B4-BE49-F238E27FC236}">
                <a16:creationId xmlns:a16="http://schemas.microsoft.com/office/drawing/2014/main" id="{48FE6194-2E8D-44E8-AF1D-3DD61B386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68" y="4850202"/>
            <a:ext cx="6997053" cy="1883822"/>
          </a:xfrm>
          <a:prstGeom prst="rect">
            <a:avLst/>
          </a:prstGeom>
        </p:spPr>
      </p:pic>
      <p:sp>
        <p:nvSpPr>
          <p:cNvPr id="14" name="Title 1">
            <a:extLst>
              <a:ext uri="{FF2B5EF4-FFF2-40B4-BE49-F238E27FC236}">
                <a16:creationId xmlns:a16="http://schemas.microsoft.com/office/drawing/2014/main" id="{7B8A3C75-8E50-4D67-81D5-DF227AA9500B}"/>
              </a:ext>
            </a:extLst>
          </p:cNvPr>
          <p:cNvSpPr txBox="1">
            <a:spLocks/>
          </p:cNvSpPr>
          <p:nvPr/>
        </p:nvSpPr>
        <p:spPr>
          <a:xfrm>
            <a:off x="3732694" y="6320413"/>
            <a:ext cx="2702268" cy="51193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48" dirty="0">
                <a:solidFill>
                  <a:srgbClr val="FFFFFF"/>
                </a:solidFill>
                <a:latin typeface="+mn-lt"/>
              </a:rPr>
              <a:t>Letterkenny, Ireland</a:t>
            </a:r>
          </a:p>
        </p:txBody>
      </p:sp>
      <p:pic>
        <p:nvPicPr>
          <p:cNvPr id="15" name="Picture 2">
            <a:extLst>
              <a:ext uri="{FF2B5EF4-FFF2-40B4-BE49-F238E27FC236}">
                <a16:creationId xmlns:a16="http://schemas.microsoft.com/office/drawing/2014/main" id="{06994BF1-F55E-45B1-A411-0859B71EC7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07894" y="451673"/>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2" descr="Image result for velin georgiev">
            <a:extLst>
              <a:ext uri="{FF2B5EF4-FFF2-40B4-BE49-F238E27FC236}">
                <a16:creationId xmlns:a16="http://schemas.microsoft.com/office/drawing/2014/main" id="{F25E3566-87C2-4948-8145-AFBE1BC9D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4590" y="3079871"/>
            <a:ext cx="1872158" cy="1872158"/>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FB12F316-1959-41FB-BD4E-66475E03A4F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255732" y="451673"/>
            <a:ext cx="1863325" cy="1872158"/>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D724392D-530B-460A-933C-56BD2075DD1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077704" y="460506"/>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C249095-7570-4E3E-BD07-BDB10BBC10B2}"/>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320972" y="3104148"/>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4358E8-2F6F-4680-8565-2782D3317BCF}"/>
              </a:ext>
            </a:extLst>
          </p:cNvPr>
          <p:cNvSpPr txBox="1"/>
          <p:nvPr/>
        </p:nvSpPr>
        <p:spPr>
          <a:xfrm>
            <a:off x="5354029" y="2314998"/>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Joon Du Rant</a:t>
            </a:r>
          </a:p>
        </p:txBody>
      </p:sp>
      <p:sp>
        <p:nvSpPr>
          <p:cNvPr id="21" name="TextBox 20">
            <a:extLst>
              <a:ext uri="{FF2B5EF4-FFF2-40B4-BE49-F238E27FC236}">
                <a16:creationId xmlns:a16="http://schemas.microsoft.com/office/drawing/2014/main" id="{D9AF4741-194D-441D-9D37-ED56201E3C29}"/>
              </a:ext>
            </a:extLst>
          </p:cNvPr>
          <p:cNvSpPr txBox="1"/>
          <p:nvPr/>
        </p:nvSpPr>
        <p:spPr>
          <a:xfrm>
            <a:off x="7600193" y="2323831"/>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Ray Hogan</a:t>
            </a:r>
          </a:p>
        </p:txBody>
      </p:sp>
      <p:sp>
        <p:nvSpPr>
          <p:cNvPr id="22" name="TextBox 21">
            <a:extLst>
              <a:ext uri="{FF2B5EF4-FFF2-40B4-BE49-F238E27FC236}">
                <a16:creationId xmlns:a16="http://schemas.microsoft.com/office/drawing/2014/main" id="{F3EA5969-EC4B-40CE-BC6C-4E88B9830AA1}"/>
              </a:ext>
            </a:extLst>
          </p:cNvPr>
          <p:cNvSpPr txBox="1"/>
          <p:nvPr/>
        </p:nvSpPr>
        <p:spPr>
          <a:xfrm>
            <a:off x="9778221" y="2314997"/>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Richard Fisher</a:t>
            </a:r>
          </a:p>
        </p:txBody>
      </p:sp>
      <p:sp>
        <p:nvSpPr>
          <p:cNvPr id="23" name="TextBox 22">
            <a:extLst>
              <a:ext uri="{FF2B5EF4-FFF2-40B4-BE49-F238E27FC236}">
                <a16:creationId xmlns:a16="http://schemas.microsoft.com/office/drawing/2014/main" id="{DC3E83EC-90B0-4043-93F7-82B6C474D5FD}"/>
              </a:ext>
            </a:extLst>
          </p:cNvPr>
          <p:cNvSpPr txBox="1"/>
          <p:nvPr/>
        </p:nvSpPr>
        <p:spPr>
          <a:xfrm>
            <a:off x="7551514" y="4954837"/>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Austin Breslin</a:t>
            </a:r>
          </a:p>
        </p:txBody>
      </p:sp>
      <p:sp>
        <p:nvSpPr>
          <p:cNvPr id="24" name="TextBox 23">
            <a:extLst>
              <a:ext uri="{FF2B5EF4-FFF2-40B4-BE49-F238E27FC236}">
                <a16:creationId xmlns:a16="http://schemas.microsoft.com/office/drawing/2014/main" id="{55E0851E-7285-4F8C-A112-83DD841C4319}"/>
              </a:ext>
            </a:extLst>
          </p:cNvPr>
          <p:cNvSpPr txBox="1"/>
          <p:nvPr/>
        </p:nvSpPr>
        <p:spPr>
          <a:xfrm>
            <a:off x="9778220" y="4961730"/>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Velin Georgiev</a:t>
            </a:r>
          </a:p>
        </p:txBody>
      </p:sp>
      <p:pic>
        <p:nvPicPr>
          <p:cNvPr id="25" name="Picture 2" descr="Office Development">
            <a:extLst>
              <a:ext uri="{FF2B5EF4-FFF2-40B4-BE49-F238E27FC236}">
                <a16:creationId xmlns:a16="http://schemas.microsoft.com/office/drawing/2014/main" id="{529BD016-584D-4DE8-9989-AD7FF967D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8457" y="5335062"/>
            <a:ext cx="947067" cy="38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25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dirty="0"/>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4945986" y="3442284"/>
            <a:ext cx="4154472" cy="1246851"/>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Keynote &amp; Introduction</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60392" y="2938377"/>
            <a:ext cx="1863325" cy="1863325"/>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7542971" y="6890009"/>
            <a:ext cx="998114" cy="670445"/>
          </a:xfrm>
          <a:prstGeom prst="rect">
            <a:avLst/>
          </a:prstGeom>
          <a:noFill/>
        </p:spPr>
        <p:txBody>
          <a:bodyPr wrap="square" rtlCol="0">
            <a:spAutoFit/>
          </a:bodyPr>
          <a:lstStyle/>
          <a:p>
            <a:r>
              <a:rPr lang="en-IN" sz="1836" dirty="0">
                <a:solidFill>
                  <a:schemeClr val="bg1"/>
                </a:solidFill>
                <a:latin typeface="Arial Nova" panose="020B0504020202020204" pitchFamily="34" charset="0"/>
              </a:rPr>
              <a:t>Richard Fisher</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Solutions Architect</a:t>
            </a:r>
          </a:p>
          <a:p>
            <a:r>
              <a:rPr lang="en-IN" sz="1428" dirty="0">
                <a:solidFill>
                  <a:schemeClr val="bg1"/>
                </a:solidFill>
              </a:rPr>
              <a:t>Pramerica </a:t>
            </a:r>
          </a:p>
        </p:txBody>
      </p:sp>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6"/>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702609"/>
            <a:ext cx="1976434" cy="286306"/>
          </a:xfrm>
          <a:prstGeom prst="rect">
            <a:avLst/>
          </a:prstGeom>
          <a:noFill/>
        </p:spPr>
        <p:txBody>
          <a:bodyPr wrap="square" rtlCol="0">
            <a:spAutoFit/>
          </a:bodyPr>
          <a:lstStyle/>
          <a:p>
            <a:r>
              <a:rPr lang="en-IN" sz="1224" b="1" dirty="0">
                <a:solidFill>
                  <a:srgbClr val="00B0F0"/>
                </a:solidFill>
              </a:rPr>
              <a:t>@RichJFish</a:t>
            </a:r>
            <a:endParaRPr lang="en-IN" sz="1224" dirty="0">
              <a:solidFill>
                <a:srgbClr val="00B0F0"/>
              </a:solidFill>
            </a:endParaRP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21918" y="5921607"/>
            <a:ext cx="2277960" cy="478442"/>
          </a:xfrm>
          <a:prstGeom prst="rect">
            <a:avLst/>
          </a:prstGeom>
          <a:noFill/>
        </p:spPr>
        <p:txBody>
          <a:bodyPr wrap="square" rtlCol="0">
            <a:spAutoFit/>
          </a:bodyPr>
          <a:lstStyle/>
          <a:p>
            <a:r>
              <a:rPr lang="en-US" sz="1224" dirty="0">
                <a:solidFill>
                  <a:srgbClr val="00B0F0"/>
                </a:solidFill>
              </a:rPr>
              <a:t>linkedin.com/in/rjfisher-architect</a:t>
            </a: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4946247" y="4615491"/>
            <a:ext cx="3756080" cy="670445"/>
          </a:xfrm>
          <a:prstGeom prst="rect">
            <a:avLst/>
          </a:prstGeom>
          <a:noFill/>
        </p:spPr>
        <p:txBody>
          <a:bodyPr wrap="square" rtlCol="0">
            <a:spAutoFit/>
          </a:bodyPr>
          <a:lstStyle/>
          <a:p>
            <a:r>
              <a:rPr lang="en-GB" sz="1836" dirty="0">
                <a:solidFill>
                  <a:schemeClr val="bg1"/>
                </a:solidFill>
                <a:latin typeface="Verdana Pro Light" panose="020B0604020202020204" pitchFamily="34" charset="0"/>
              </a:rPr>
              <a:t>Introduction to Office 365 Developer Landscape</a:t>
            </a: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sp>
        <p:nvSpPr>
          <p:cNvPr id="40" name="TextBox 39">
            <a:extLst>
              <a:ext uri="{FF2B5EF4-FFF2-40B4-BE49-F238E27FC236}">
                <a16:creationId xmlns:a16="http://schemas.microsoft.com/office/drawing/2014/main" id="{01EC5E8E-26D2-4223-BCAB-AB38E9DECDBA}"/>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Richard Fisher</a:t>
            </a:r>
          </a:p>
        </p:txBody>
      </p:sp>
      <p:grpSp>
        <p:nvGrpSpPr>
          <p:cNvPr id="18" name="Group 17">
            <a:extLst>
              <a:ext uri="{FF2B5EF4-FFF2-40B4-BE49-F238E27FC236}">
                <a16:creationId xmlns:a16="http://schemas.microsoft.com/office/drawing/2014/main" id="{C76F1ACE-86AA-4227-A3C6-AC40CC4C336A}"/>
              </a:ext>
            </a:extLst>
          </p:cNvPr>
          <p:cNvGrpSpPr/>
          <p:nvPr/>
        </p:nvGrpSpPr>
        <p:grpSpPr>
          <a:xfrm>
            <a:off x="454046" y="3138641"/>
            <a:ext cx="4486237" cy="2944205"/>
            <a:chOff x="508624" y="2983599"/>
            <a:chExt cx="4205990" cy="2735551"/>
          </a:xfrm>
        </p:grpSpPr>
        <p:pic>
          <p:nvPicPr>
            <p:cNvPr id="2052" name="Picture 4" descr="Image result for office 365 tools">
              <a:extLst>
                <a:ext uri="{FF2B5EF4-FFF2-40B4-BE49-F238E27FC236}">
                  <a16:creationId xmlns:a16="http://schemas.microsoft.com/office/drawing/2014/main" id="{EA43C414-9B02-4DD8-9062-7E263D7F2B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624" y="2983599"/>
              <a:ext cx="3925410" cy="265932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0CB5E00-97EA-475B-A02F-52AA85AADAF1}"/>
                </a:ext>
              </a:extLst>
            </p:cNvPr>
            <p:cNvSpPr/>
            <p:nvPr/>
          </p:nvSpPr>
          <p:spPr>
            <a:xfrm>
              <a:off x="3458050" y="5519956"/>
              <a:ext cx="1256563" cy="1991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pic>
        <p:nvPicPr>
          <p:cNvPr id="27" name="Picture 26">
            <a:extLst>
              <a:ext uri="{FF2B5EF4-FFF2-40B4-BE49-F238E27FC236}">
                <a16:creationId xmlns:a16="http://schemas.microsoft.com/office/drawing/2014/main" id="{F18F770C-AC56-4FDC-A7AE-F0555C8E23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3734081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4150539" y="3439509"/>
            <a:ext cx="4209548" cy="1246851"/>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The Power of PnP PowerShell</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descr="Image result for velin georgiev">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4056" y="2963440"/>
            <a:ext cx="1872158" cy="1872158"/>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Velin Georgiev</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Microsoft MVP, Office Dev</a:t>
            </a:r>
          </a:p>
          <a:p>
            <a:r>
              <a:rPr lang="en-IN" sz="1428" dirty="0">
                <a:solidFill>
                  <a:schemeClr val="bg1"/>
                </a:solidFill>
              </a:rPr>
              <a:t>UK &amp; Ireland</a:t>
            </a:r>
          </a:p>
        </p:txBody>
      </p:sp>
      <p:pic>
        <p:nvPicPr>
          <p:cNvPr id="2054" name="Picture 6" descr="Image result for PnP Powershell">
            <a:extLst>
              <a:ext uri="{FF2B5EF4-FFF2-40B4-BE49-F238E27FC236}">
                <a16:creationId xmlns:a16="http://schemas.microsoft.com/office/drawing/2014/main" id="{46BB5E37-C762-40EB-A083-C78B36E5EA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68" y="3556593"/>
            <a:ext cx="2914385" cy="1272615"/>
          </a:xfrm>
          <a:prstGeom prst="rect">
            <a:avLst/>
          </a:prstGeom>
          <a:solidFill>
            <a:schemeClr val="bg2"/>
          </a:solidFill>
        </p:spPr>
      </p:pic>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7"/>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702609"/>
            <a:ext cx="1976434" cy="286306"/>
          </a:xfrm>
          <a:prstGeom prst="rect">
            <a:avLst/>
          </a:prstGeom>
          <a:noFill/>
        </p:spPr>
        <p:txBody>
          <a:bodyPr wrap="square" rtlCol="0">
            <a:spAutoFit/>
          </a:bodyPr>
          <a:lstStyle/>
          <a:p>
            <a:r>
              <a:rPr lang="en-IN" sz="1224" b="1" dirty="0">
                <a:solidFill>
                  <a:srgbClr val="00B0F0"/>
                </a:solidFill>
              </a:rPr>
              <a:t>@</a:t>
            </a:r>
            <a:r>
              <a:rPr lang="en-IN" sz="1224" dirty="0">
                <a:solidFill>
                  <a:srgbClr val="00B0F0"/>
                </a:solidFill>
              </a:rPr>
              <a:t>VelinGeorgiev</a:t>
            </a:r>
          </a:p>
        </p:txBody>
      </p:sp>
      <p:sp>
        <p:nvSpPr>
          <p:cNvPr id="24" name="TextBox 23">
            <a:extLst>
              <a:ext uri="{FF2B5EF4-FFF2-40B4-BE49-F238E27FC236}">
                <a16:creationId xmlns:a16="http://schemas.microsoft.com/office/drawing/2014/main" id="{47BC1297-3172-4CFB-9DF2-05D410048063}"/>
              </a:ext>
            </a:extLst>
          </p:cNvPr>
          <p:cNvSpPr txBox="1"/>
          <p:nvPr/>
        </p:nvSpPr>
        <p:spPr>
          <a:xfrm>
            <a:off x="9621918" y="5985122"/>
            <a:ext cx="2220101" cy="261610"/>
          </a:xfrm>
          <a:prstGeom prst="rect">
            <a:avLst/>
          </a:prstGeom>
          <a:noFill/>
        </p:spPr>
        <p:txBody>
          <a:bodyPr wrap="square" rtlCol="0">
            <a:spAutoFit/>
          </a:bodyPr>
          <a:lstStyle/>
          <a:p>
            <a:r>
              <a:rPr lang="en-IN" sz="1100" dirty="0">
                <a:solidFill>
                  <a:srgbClr val="00B0F0"/>
                </a:solidFill>
              </a:rPr>
              <a:t>https://blog.velingeorgiev.com</a:t>
            </a: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39184" y="6249795"/>
            <a:ext cx="1975305" cy="207177"/>
          </a:xfrm>
          <a:prstGeom prst="rect">
            <a:avLst/>
          </a:prstGeom>
          <a:noFill/>
          <a:ln>
            <a:noFill/>
          </a:ln>
          <a:effectLst/>
        </p:spPr>
        <p:txBody>
          <a:bodyPr vert="horz" wrap="none" lIns="93260" tIns="46630" rIns="93260" bIns="0" numCol="1" anchor="ctr" anchorCtr="0" compatLnSpc="1">
            <a:prstTxWarp prst="textNoShape">
              <a:avLst/>
            </a:prstTxWarp>
            <a:spAutoFit/>
          </a:bodyPr>
          <a:lstStyle/>
          <a:p>
            <a:pPr defTabSz="932597" eaLnBrk="0" fontAlgn="base" hangingPunct="0">
              <a:spcBef>
                <a:spcPct val="0"/>
              </a:spcBef>
              <a:spcAft>
                <a:spcPct val="0"/>
              </a:spcAft>
            </a:pPr>
            <a:r>
              <a:rPr lang="en-US" altLang="en-US" sz="1020" dirty="0">
                <a:solidFill>
                  <a:srgbClr val="00B0F0"/>
                </a:solidFill>
                <a:latin typeface="Menlo"/>
              </a:rPr>
              <a:t>Contributor: @pnp/office365-cli</a:t>
            </a:r>
            <a:r>
              <a:rPr lang="en-US" altLang="en-US" sz="1020" dirty="0">
                <a:solidFill>
                  <a:srgbClr val="00B0F0"/>
                </a:solidFill>
              </a:rPr>
              <a:t> </a:t>
            </a:r>
            <a:endParaRPr lang="en-US" altLang="en-US" sz="1020" dirty="0">
              <a:solidFill>
                <a:srgbClr val="00B0F0"/>
              </a:solidFill>
              <a:latin typeface="Arial" panose="020B0604020202020204" pitchFamily="34" charset="0"/>
            </a:endParaRP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4157531" y="4615491"/>
            <a:ext cx="4091329" cy="958583"/>
          </a:xfrm>
          <a:prstGeom prst="rect">
            <a:avLst/>
          </a:prstGeom>
          <a:noFill/>
        </p:spPr>
        <p:txBody>
          <a:bodyPr wrap="square" rtlCol="0">
            <a:spAutoFit/>
          </a:bodyPr>
          <a:lstStyle/>
          <a:p>
            <a:r>
              <a:rPr lang="en-GB" sz="1836" dirty="0">
                <a:solidFill>
                  <a:schemeClr val="bg1"/>
                </a:solidFill>
                <a:latin typeface="Verdana Pro Light" panose="020B0604020202020204" pitchFamily="34" charset="0"/>
              </a:rPr>
              <a:t>Getting started with the PnP Provisioning Engine and PnP PowerShell</a:t>
            </a: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pic>
        <p:nvPicPr>
          <p:cNvPr id="27" name="Picture 26">
            <a:extLst>
              <a:ext uri="{FF2B5EF4-FFF2-40B4-BE49-F238E27FC236}">
                <a16:creationId xmlns:a16="http://schemas.microsoft.com/office/drawing/2014/main" id="{DEABA97F-6B4C-419D-9960-D553A7F1C9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414969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4150538" y="3439509"/>
            <a:ext cx="5122207" cy="1246851"/>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Deep Dive into PowerApps and Flow</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60392" y="2933960"/>
            <a:ext cx="1863325" cy="1872158"/>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Ray Hogan</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Senior Specialist</a:t>
            </a:r>
          </a:p>
          <a:p>
            <a:r>
              <a:rPr lang="en-IN" sz="1428" dirty="0">
                <a:solidFill>
                  <a:schemeClr val="bg1"/>
                </a:solidFill>
              </a:rPr>
              <a:t>Pramerica Services</a:t>
            </a:r>
          </a:p>
        </p:txBody>
      </p:sp>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6"/>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702609"/>
            <a:ext cx="1976434" cy="286306"/>
          </a:xfrm>
          <a:prstGeom prst="rect">
            <a:avLst/>
          </a:prstGeom>
          <a:noFill/>
        </p:spPr>
        <p:txBody>
          <a:bodyPr wrap="square" rtlCol="0">
            <a:spAutoFit/>
          </a:bodyPr>
          <a:lstStyle/>
          <a:p>
            <a:r>
              <a:rPr lang="en-IN" sz="1224" b="1" dirty="0">
                <a:solidFill>
                  <a:srgbClr val="00B0F0"/>
                </a:solidFill>
              </a:rPr>
              <a:t>@RayHogan</a:t>
            </a:r>
            <a:endParaRPr lang="en-IN" sz="1224" dirty="0">
              <a:solidFill>
                <a:srgbClr val="00B0F0"/>
              </a:solidFill>
            </a:endParaRPr>
          </a:p>
        </p:txBody>
      </p:sp>
      <p:sp>
        <p:nvSpPr>
          <p:cNvPr id="24" name="TextBox 23">
            <a:extLst>
              <a:ext uri="{FF2B5EF4-FFF2-40B4-BE49-F238E27FC236}">
                <a16:creationId xmlns:a16="http://schemas.microsoft.com/office/drawing/2014/main" id="{47BC1297-3172-4CFB-9DF2-05D410048063}"/>
              </a:ext>
            </a:extLst>
          </p:cNvPr>
          <p:cNvSpPr txBox="1"/>
          <p:nvPr/>
        </p:nvSpPr>
        <p:spPr>
          <a:xfrm>
            <a:off x="9639184" y="5949067"/>
            <a:ext cx="2220101" cy="286306"/>
          </a:xfrm>
          <a:prstGeom prst="rect">
            <a:avLst/>
          </a:prstGeom>
          <a:noFill/>
        </p:spPr>
        <p:txBody>
          <a:bodyPr wrap="square" rtlCol="0">
            <a:spAutoFit/>
          </a:bodyPr>
          <a:lstStyle/>
          <a:p>
            <a:r>
              <a:rPr lang="en-IN" sz="1224" dirty="0">
                <a:solidFill>
                  <a:srgbClr val="00B0F0"/>
                </a:solidFill>
              </a:rPr>
              <a:t>https://rhogan.ie</a:t>
            </a: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39184" y="6188585"/>
            <a:ext cx="3330256" cy="286306"/>
          </a:xfrm>
          <a:prstGeom prst="rect">
            <a:avLst/>
          </a:prstGeom>
          <a:noFill/>
        </p:spPr>
        <p:txBody>
          <a:bodyPr wrap="square" rtlCol="0">
            <a:spAutoFit/>
          </a:bodyPr>
          <a:lstStyle/>
          <a:p>
            <a:r>
              <a:rPr lang="en-US" sz="1224" dirty="0">
                <a:solidFill>
                  <a:srgbClr val="00B0F0"/>
                </a:solidFill>
              </a:rPr>
              <a:t>linkedin.com/in/ray-hogan </a:t>
            </a: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4157531" y="4615491"/>
            <a:ext cx="4091329" cy="670445"/>
          </a:xfrm>
          <a:prstGeom prst="rect">
            <a:avLst/>
          </a:prstGeom>
          <a:noFill/>
        </p:spPr>
        <p:txBody>
          <a:bodyPr wrap="square" rtlCol="0">
            <a:spAutoFit/>
          </a:bodyPr>
          <a:lstStyle/>
          <a:p>
            <a:r>
              <a:rPr lang="en-GB" sz="1836" dirty="0">
                <a:solidFill>
                  <a:schemeClr val="bg1"/>
                </a:solidFill>
                <a:latin typeface="Verdana Pro Light" panose="020B0604020202020204" pitchFamily="34" charset="0"/>
              </a:rPr>
              <a:t>Building a HR job application workflow with PowerApps and Flow</a:t>
            </a: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pic>
        <p:nvPicPr>
          <p:cNvPr id="27" name="Picture 26">
            <a:extLst>
              <a:ext uri="{FF2B5EF4-FFF2-40B4-BE49-F238E27FC236}">
                <a16:creationId xmlns:a16="http://schemas.microsoft.com/office/drawing/2014/main" id="{0F0186BE-09DC-46CD-980C-28899A0E14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873" y="2771619"/>
            <a:ext cx="1762903" cy="1492591"/>
          </a:xfrm>
          <a:prstGeom prst="rect">
            <a:avLst/>
          </a:prstGeom>
        </p:spPr>
      </p:pic>
      <p:pic>
        <p:nvPicPr>
          <p:cNvPr id="29" name="Picture 28">
            <a:extLst>
              <a:ext uri="{FF2B5EF4-FFF2-40B4-BE49-F238E27FC236}">
                <a16:creationId xmlns:a16="http://schemas.microsoft.com/office/drawing/2014/main" id="{994650B6-38B3-4BD5-807C-C5D9AA0B75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2" y="4044176"/>
            <a:ext cx="3123935" cy="1653163"/>
          </a:xfrm>
          <a:prstGeom prst="rect">
            <a:avLst/>
          </a:prstGeom>
        </p:spPr>
      </p:pic>
      <p:sp>
        <p:nvSpPr>
          <p:cNvPr id="34" name="Rectangle 33">
            <a:extLst>
              <a:ext uri="{FF2B5EF4-FFF2-40B4-BE49-F238E27FC236}">
                <a16:creationId xmlns:a16="http://schemas.microsoft.com/office/drawing/2014/main" id="{85E129D8-592F-4FCF-8C06-28F1F074C266}"/>
              </a:ext>
            </a:extLst>
          </p:cNvPr>
          <p:cNvSpPr/>
          <p:nvPr/>
        </p:nvSpPr>
        <p:spPr>
          <a:xfrm>
            <a:off x="951627" y="5381250"/>
            <a:ext cx="1340290" cy="21438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28" name="Picture 27">
            <a:extLst>
              <a:ext uri="{FF2B5EF4-FFF2-40B4-BE49-F238E27FC236}">
                <a16:creationId xmlns:a16="http://schemas.microsoft.com/office/drawing/2014/main" id="{2E7B72B7-911C-49E5-854D-1A5D62471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101218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5D0239-2CE4-4BEA-B25A-99A3E72F15A7}"/>
              </a:ext>
            </a:extLst>
          </p:cNvPr>
          <p:cNvSpPr/>
          <p:nvPr/>
        </p:nvSpPr>
        <p:spPr>
          <a:xfrm>
            <a:off x="183648" y="164703"/>
            <a:ext cx="12069178" cy="6665119"/>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F24AE978-AB1C-4882-9984-C3C53C2697D1}"/>
              </a:ext>
            </a:extLst>
          </p:cNvPr>
          <p:cNvSpPr/>
          <p:nvPr/>
        </p:nvSpPr>
        <p:spPr>
          <a:xfrm>
            <a:off x="394458" y="2130442"/>
            <a:ext cx="11653263" cy="45774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36" dirty="0"/>
          </a:p>
        </p:txBody>
      </p:sp>
      <p:pic>
        <p:nvPicPr>
          <p:cNvPr id="7" name="Picture 2" descr="Office Development">
            <a:extLst>
              <a:ext uri="{FF2B5EF4-FFF2-40B4-BE49-F238E27FC236}">
                <a16:creationId xmlns:a16="http://schemas.microsoft.com/office/drawing/2014/main" id="{2F278892-9052-4DA4-93F8-FED72843C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2050" y="371098"/>
            <a:ext cx="1617083" cy="65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azure logo 2018">
            <a:extLst>
              <a:ext uri="{FF2B5EF4-FFF2-40B4-BE49-F238E27FC236}">
                <a16:creationId xmlns:a16="http://schemas.microsoft.com/office/drawing/2014/main" id="{97AA1C64-9CB5-4DAB-B6D8-1D8F493CB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48" y="164702"/>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4FAA99-80D8-41D2-886D-9B65A83B5489}"/>
              </a:ext>
            </a:extLst>
          </p:cNvPr>
          <p:cNvSpPr txBox="1"/>
          <p:nvPr/>
        </p:nvSpPr>
        <p:spPr>
          <a:xfrm>
            <a:off x="3952008" y="3442284"/>
            <a:ext cx="5148451" cy="1222514"/>
          </a:xfrm>
          <a:prstGeom prst="rect">
            <a:avLst/>
          </a:prstGeom>
          <a:noFill/>
        </p:spPr>
        <p:txBody>
          <a:bodyPr wrap="square" rtlCol="0">
            <a:spAutoFit/>
          </a:bodyPr>
          <a:lstStyle/>
          <a:p>
            <a:r>
              <a:rPr lang="en-IN" sz="3672" b="1" dirty="0">
                <a:solidFill>
                  <a:schemeClr val="bg1"/>
                </a:solidFill>
                <a:latin typeface="Verdana Pro Light" panose="020B0304030504040204" pitchFamily="34" charset="0"/>
              </a:rPr>
              <a:t>Introduction to </a:t>
            </a:r>
          </a:p>
          <a:p>
            <a:r>
              <a:rPr lang="en-IN" sz="3672" b="1" dirty="0">
                <a:solidFill>
                  <a:schemeClr val="bg1"/>
                </a:solidFill>
                <a:latin typeface="Verdana Pro Light" panose="020B0304030504040204" pitchFamily="34" charset="0"/>
              </a:rPr>
              <a:t>SharePoint Framework</a:t>
            </a:r>
          </a:p>
        </p:txBody>
      </p:sp>
      <p:pic>
        <p:nvPicPr>
          <p:cNvPr id="12" name="Picture 11">
            <a:extLst>
              <a:ext uri="{FF2B5EF4-FFF2-40B4-BE49-F238E27FC236}">
                <a16:creationId xmlns:a16="http://schemas.microsoft.com/office/drawing/2014/main" id="{2A3B408B-3E75-4D68-9F71-857AE6630559}"/>
              </a:ext>
            </a:extLst>
          </p:cNvPr>
          <p:cNvPicPr>
            <a:picLocks noChangeAspect="1"/>
          </p:cNvPicPr>
          <p:nvPr/>
        </p:nvPicPr>
        <p:blipFill>
          <a:blip r:embed="rId4"/>
          <a:stretch>
            <a:fillRect/>
          </a:stretch>
        </p:blipFill>
        <p:spPr>
          <a:xfrm>
            <a:off x="9272744" y="343505"/>
            <a:ext cx="677688" cy="1360048"/>
          </a:xfrm>
          <a:prstGeom prst="rect">
            <a:avLst/>
          </a:prstGeom>
        </p:spPr>
      </p:pic>
      <p:pic>
        <p:nvPicPr>
          <p:cNvPr id="2050" name="Picture 2">
            <a:extLst>
              <a:ext uri="{FF2B5EF4-FFF2-40B4-BE49-F238E27FC236}">
                <a16:creationId xmlns:a16="http://schemas.microsoft.com/office/drawing/2014/main" id="{11DC4FDF-09DC-4E64-927A-6CA47BA477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60392" y="2938377"/>
            <a:ext cx="1863325" cy="1863325"/>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F76FEC-8382-43FA-B1CE-CC52BC95AF18}"/>
              </a:ext>
            </a:extLst>
          </p:cNvPr>
          <p:cNvSpPr txBox="1"/>
          <p:nvPr/>
        </p:nvSpPr>
        <p:spPr>
          <a:xfrm>
            <a:off x="7542971" y="6890009"/>
            <a:ext cx="998114" cy="670445"/>
          </a:xfrm>
          <a:prstGeom prst="rect">
            <a:avLst/>
          </a:prstGeom>
          <a:noFill/>
        </p:spPr>
        <p:txBody>
          <a:bodyPr wrap="square" rtlCol="0">
            <a:spAutoFit/>
          </a:bodyPr>
          <a:lstStyle/>
          <a:p>
            <a:r>
              <a:rPr lang="en-IN" sz="1836" dirty="0">
                <a:solidFill>
                  <a:schemeClr val="bg1"/>
                </a:solidFill>
                <a:latin typeface="Arial Nova" panose="020B0504020202020204" pitchFamily="34" charset="0"/>
              </a:rPr>
              <a:t>Richard Fisher</a:t>
            </a:r>
          </a:p>
        </p:txBody>
      </p:sp>
      <p:sp>
        <p:nvSpPr>
          <p:cNvPr id="15" name="TextBox 14">
            <a:extLst>
              <a:ext uri="{FF2B5EF4-FFF2-40B4-BE49-F238E27FC236}">
                <a16:creationId xmlns:a16="http://schemas.microsoft.com/office/drawing/2014/main" id="{A3A8F64E-7F0A-4512-B70A-9DEA039295E0}"/>
              </a:ext>
            </a:extLst>
          </p:cNvPr>
          <p:cNvSpPr txBox="1"/>
          <p:nvPr/>
        </p:nvSpPr>
        <p:spPr>
          <a:xfrm>
            <a:off x="9627622" y="5221626"/>
            <a:ext cx="2414394" cy="542399"/>
          </a:xfrm>
          <a:prstGeom prst="rect">
            <a:avLst/>
          </a:prstGeom>
          <a:noFill/>
        </p:spPr>
        <p:txBody>
          <a:bodyPr wrap="square" rtlCol="0">
            <a:spAutoFit/>
          </a:bodyPr>
          <a:lstStyle/>
          <a:p>
            <a:r>
              <a:rPr lang="en-IN" sz="1428" dirty="0">
                <a:solidFill>
                  <a:schemeClr val="bg1"/>
                </a:solidFill>
              </a:rPr>
              <a:t>Solutions Architect</a:t>
            </a:r>
          </a:p>
          <a:p>
            <a:r>
              <a:rPr lang="en-IN" sz="1428" dirty="0">
                <a:solidFill>
                  <a:schemeClr val="bg1"/>
                </a:solidFill>
              </a:rPr>
              <a:t>Pramerica </a:t>
            </a:r>
          </a:p>
        </p:txBody>
      </p:sp>
      <p:pic>
        <p:nvPicPr>
          <p:cNvPr id="20" name="Picture 19">
            <a:extLst>
              <a:ext uri="{FF2B5EF4-FFF2-40B4-BE49-F238E27FC236}">
                <a16:creationId xmlns:a16="http://schemas.microsoft.com/office/drawing/2014/main" id="{AB116DEF-5B2D-452A-ABEB-23CBF7154C8B}"/>
              </a:ext>
            </a:extLst>
          </p:cNvPr>
          <p:cNvPicPr>
            <a:picLocks noChangeAspect="1"/>
          </p:cNvPicPr>
          <p:nvPr/>
        </p:nvPicPr>
        <p:blipFill>
          <a:blip r:embed="rId6"/>
          <a:stretch>
            <a:fillRect/>
          </a:stretch>
        </p:blipFill>
        <p:spPr>
          <a:xfrm>
            <a:off x="10242051" y="1068673"/>
            <a:ext cx="1540434" cy="635734"/>
          </a:xfrm>
          <a:prstGeom prst="rect">
            <a:avLst/>
          </a:prstGeom>
        </p:spPr>
      </p:pic>
      <p:sp>
        <p:nvSpPr>
          <p:cNvPr id="16" name="TextBox 15">
            <a:extLst>
              <a:ext uri="{FF2B5EF4-FFF2-40B4-BE49-F238E27FC236}">
                <a16:creationId xmlns:a16="http://schemas.microsoft.com/office/drawing/2014/main" id="{11680B4A-784D-4F48-81D9-4B1792C36E96}"/>
              </a:ext>
            </a:extLst>
          </p:cNvPr>
          <p:cNvSpPr txBox="1"/>
          <p:nvPr/>
        </p:nvSpPr>
        <p:spPr>
          <a:xfrm>
            <a:off x="9621918" y="5663314"/>
            <a:ext cx="1976434" cy="286306"/>
          </a:xfrm>
          <a:prstGeom prst="rect">
            <a:avLst/>
          </a:prstGeom>
          <a:noFill/>
        </p:spPr>
        <p:txBody>
          <a:bodyPr wrap="square" rtlCol="0">
            <a:spAutoFit/>
          </a:bodyPr>
          <a:lstStyle/>
          <a:p>
            <a:r>
              <a:rPr lang="en-IN" sz="1224" b="1" dirty="0">
                <a:solidFill>
                  <a:srgbClr val="00B0F0"/>
                </a:solidFill>
              </a:rPr>
              <a:t>@</a:t>
            </a:r>
            <a:r>
              <a:rPr lang="en-US" sz="1224" b="1" dirty="0">
                <a:solidFill>
                  <a:srgbClr val="00B0F0"/>
                </a:solidFill>
              </a:rPr>
              <a:t>joon_net</a:t>
            </a:r>
            <a:endParaRPr lang="en-IN" sz="1224" b="1" dirty="0">
              <a:solidFill>
                <a:srgbClr val="00B0F0"/>
              </a:solidFill>
            </a:endParaRPr>
          </a:p>
        </p:txBody>
      </p:sp>
      <p:sp>
        <p:nvSpPr>
          <p:cNvPr id="22" name="Rectangle 21">
            <a:extLst>
              <a:ext uri="{FF2B5EF4-FFF2-40B4-BE49-F238E27FC236}">
                <a16:creationId xmlns:a16="http://schemas.microsoft.com/office/drawing/2014/main" id="{5DF1B98B-7665-4AC4-99F5-F1D416F6D152}"/>
              </a:ext>
            </a:extLst>
          </p:cNvPr>
          <p:cNvSpPr/>
          <p:nvPr/>
        </p:nvSpPr>
        <p:spPr>
          <a:xfrm>
            <a:off x="483030" y="6082847"/>
            <a:ext cx="1332782" cy="478442"/>
          </a:xfrm>
          <a:prstGeom prst="rect">
            <a:avLst/>
          </a:prstGeom>
        </p:spPr>
        <p:txBody>
          <a:bodyPr wrap="none">
            <a:spAutoFit/>
          </a:bodyPr>
          <a:lstStyle/>
          <a:p>
            <a:r>
              <a:rPr lang="en-IN" sz="1224" dirty="0">
                <a:solidFill>
                  <a:schemeClr val="bg1"/>
                </a:solidFill>
                <a:latin typeface="Arial Nova" panose="020B0504020202020204" pitchFamily="34" charset="0"/>
              </a:rPr>
              <a:t>@lkmsug</a:t>
            </a:r>
          </a:p>
          <a:p>
            <a:r>
              <a:rPr lang="en-IN" sz="1224" dirty="0">
                <a:solidFill>
                  <a:schemeClr val="bg1"/>
                </a:solidFill>
                <a:latin typeface="Arial Nova" panose="020B0504020202020204" pitchFamily="34" charset="0"/>
              </a:rPr>
              <a:t>www.lk-mug.org</a:t>
            </a:r>
          </a:p>
        </p:txBody>
      </p:sp>
      <p:sp>
        <p:nvSpPr>
          <p:cNvPr id="23" name="Rectangle 7">
            <a:extLst>
              <a:ext uri="{FF2B5EF4-FFF2-40B4-BE49-F238E27FC236}">
                <a16:creationId xmlns:a16="http://schemas.microsoft.com/office/drawing/2014/main" id="{AD575721-96A2-41F2-8179-6B854752BE89}"/>
              </a:ext>
            </a:extLst>
          </p:cNvPr>
          <p:cNvSpPr>
            <a:spLocks noChangeArrowheads="1"/>
          </p:cNvSpPr>
          <p:nvPr/>
        </p:nvSpPr>
        <p:spPr bwMode="auto">
          <a:xfrm>
            <a:off x="9621918" y="5921607"/>
            <a:ext cx="2277960" cy="286306"/>
          </a:xfrm>
          <a:prstGeom prst="rect">
            <a:avLst/>
          </a:prstGeom>
          <a:noFill/>
        </p:spPr>
        <p:txBody>
          <a:bodyPr wrap="square" rtlCol="0">
            <a:spAutoFit/>
          </a:bodyPr>
          <a:lstStyle/>
          <a:p>
            <a:r>
              <a:rPr lang="en-US" sz="1224" dirty="0">
                <a:solidFill>
                  <a:srgbClr val="00B0F0"/>
                </a:solidFill>
              </a:rPr>
              <a:t>linkedin.com/in/joondurandt/</a:t>
            </a:r>
          </a:p>
        </p:txBody>
      </p:sp>
      <p:pic>
        <p:nvPicPr>
          <p:cNvPr id="3" name="Picture 2">
            <a:extLst>
              <a:ext uri="{FF2B5EF4-FFF2-40B4-BE49-F238E27FC236}">
                <a16:creationId xmlns:a16="http://schemas.microsoft.com/office/drawing/2014/main" id="{97152F8B-5900-4B67-B120-153CAE27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4282" y="2365934"/>
            <a:ext cx="405684" cy="405684"/>
          </a:xfrm>
          <a:prstGeom prst="rect">
            <a:avLst/>
          </a:prstGeom>
        </p:spPr>
      </p:pic>
      <p:sp>
        <p:nvSpPr>
          <p:cNvPr id="5" name="TextBox 4">
            <a:extLst>
              <a:ext uri="{FF2B5EF4-FFF2-40B4-BE49-F238E27FC236}">
                <a16:creationId xmlns:a16="http://schemas.microsoft.com/office/drawing/2014/main" id="{F9240FE3-B8EF-4C5E-B6ED-16E772727D60}"/>
              </a:ext>
            </a:extLst>
          </p:cNvPr>
          <p:cNvSpPr txBox="1"/>
          <p:nvPr/>
        </p:nvSpPr>
        <p:spPr>
          <a:xfrm>
            <a:off x="6863665" y="2260386"/>
            <a:ext cx="2633850" cy="862647"/>
          </a:xfrm>
          <a:prstGeom prst="rect">
            <a:avLst/>
          </a:prstGeom>
          <a:noFill/>
        </p:spPr>
        <p:txBody>
          <a:bodyPr wrap="square" rtlCol="0">
            <a:spAutoFit/>
          </a:bodyPr>
          <a:lstStyle/>
          <a:p>
            <a:r>
              <a:rPr lang="en-IN" sz="1632" dirty="0">
                <a:solidFill>
                  <a:schemeClr val="bg1"/>
                </a:solidFill>
              </a:rPr>
              <a:t>Pramerica Services,</a:t>
            </a:r>
          </a:p>
          <a:p>
            <a:r>
              <a:rPr lang="en-IN" sz="1632" dirty="0">
                <a:solidFill>
                  <a:schemeClr val="bg1"/>
                </a:solidFill>
              </a:rPr>
              <a:t>Letterkenny, Donegal, Ireland</a:t>
            </a:r>
          </a:p>
        </p:txBody>
      </p:sp>
      <p:pic>
        <p:nvPicPr>
          <p:cNvPr id="1026" name="Picture 2" descr="calendar, calender, date icon">
            <a:extLst>
              <a:ext uri="{FF2B5EF4-FFF2-40B4-BE49-F238E27FC236}">
                <a16:creationId xmlns:a16="http://schemas.microsoft.com/office/drawing/2014/main" id="{A194E95C-ACA5-4062-A9DF-0725A45C92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821" y="2382331"/>
            <a:ext cx="435069" cy="43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901492-721D-4650-8944-B7EA171863C1}"/>
              </a:ext>
            </a:extLst>
          </p:cNvPr>
          <p:cNvSpPr txBox="1"/>
          <p:nvPr/>
        </p:nvSpPr>
        <p:spPr>
          <a:xfrm>
            <a:off x="3952008" y="2308000"/>
            <a:ext cx="1987957" cy="606488"/>
          </a:xfrm>
          <a:prstGeom prst="rect">
            <a:avLst/>
          </a:prstGeom>
          <a:noFill/>
        </p:spPr>
        <p:txBody>
          <a:bodyPr wrap="square" rtlCol="0">
            <a:spAutoFit/>
          </a:bodyPr>
          <a:lstStyle/>
          <a:p>
            <a:r>
              <a:rPr lang="en-IN" sz="1632" dirty="0">
                <a:solidFill>
                  <a:schemeClr val="bg1"/>
                </a:solidFill>
              </a:rPr>
              <a:t>Nov 10, 2018</a:t>
            </a:r>
          </a:p>
          <a:p>
            <a:r>
              <a:rPr lang="en-IN" sz="1632" dirty="0">
                <a:solidFill>
                  <a:schemeClr val="bg1"/>
                </a:solidFill>
              </a:rPr>
              <a:t>9:00AM – 5:30PM</a:t>
            </a:r>
          </a:p>
        </p:txBody>
      </p:sp>
      <p:sp>
        <p:nvSpPr>
          <p:cNvPr id="9" name="Rectangle 8">
            <a:extLst>
              <a:ext uri="{FF2B5EF4-FFF2-40B4-BE49-F238E27FC236}">
                <a16:creationId xmlns:a16="http://schemas.microsoft.com/office/drawing/2014/main" id="{042168FF-FC13-4CEF-B747-06C68A903AC0}"/>
              </a:ext>
            </a:extLst>
          </p:cNvPr>
          <p:cNvSpPr/>
          <p:nvPr/>
        </p:nvSpPr>
        <p:spPr>
          <a:xfrm>
            <a:off x="4124996" y="6225092"/>
            <a:ext cx="4839675" cy="382308"/>
          </a:xfrm>
          <a:prstGeom prst="rect">
            <a:avLst/>
          </a:prstGeom>
        </p:spPr>
        <p:txBody>
          <a:bodyPr wrap="none">
            <a:spAutoFit/>
          </a:bodyPr>
          <a:lstStyle/>
          <a:p>
            <a:r>
              <a:rPr lang="en-IN" sz="1836" dirty="0">
                <a:solidFill>
                  <a:srgbClr val="FFC000"/>
                </a:solidFill>
                <a:latin typeface="Arial Nova" panose="020B0504020202020204" pitchFamily="34" charset="0"/>
              </a:rPr>
              <a:t>#mvpbuzz #Office365 #O365DevBootCamp</a:t>
            </a:r>
          </a:p>
        </p:txBody>
      </p:sp>
      <p:sp>
        <p:nvSpPr>
          <p:cNvPr id="11" name="TextBox 10">
            <a:extLst>
              <a:ext uri="{FF2B5EF4-FFF2-40B4-BE49-F238E27FC236}">
                <a16:creationId xmlns:a16="http://schemas.microsoft.com/office/drawing/2014/main" id="{A36A45C3-4786-4572-9104-B78FFD6DBBDA}"/>
              </a:ext>
            </a:extLst>
          </p:cNvPr>
          <p:cNvSpPr txBox="1"/>
          <p:nvPr/>
        </p:nvSpPr>
        <p:spPr>
          <a:xfrm>
            <a:off x="3990650" y="4644754"/>
            <a:ext cx="3756080" cy="657359"/>
          </a:xfrm>
          <a:prstGeom prst="rect">
            <a:avLst/>
          </a:prstGeom>
          <a:noFill/>
        </p:spPr>
        <p:txBody>
          <a:bodyPr wrap="square" rtlCol="0">
            <a:spAutoFit/>
          </a:bodyPr>
          <a:lstStyle>
            <a:defPPr>
              <a:defRPr lang="en-US"/>
            </a:defPPr>
            <a:lvl1pPr>
              <a:defRPr>
                <a:solidFill>
                  <a:schemeClr val="bg1"/>
                </a:solidFill>
                <a:latin typeface="Verdana Pro Light" panose="020B0604020202020204" pitchFamily="34" charset="0"/>
              </a:defRPr>
            </a:lvl1pPr>
          </a:lstStyle>
          <a:p>
            <a:r>
              <a:rPr lang="en-US" sz="1836" dirty="0"/>
              <a:t>Build your first SharePoint Framework web part</a:t>
            </a:r>
          </a:p>
        </p:txBody>
      </p:sp>
      <p:sp>
        <p:nvSpPr>
          <p:cNvPr id="26" name="Rectangle 25">
            <a:extLst>
              <a:ext uri="{FF2B5EF4-FFF2-40B4-BE49-F238E27FC236}">
                <a16:creationId xmlns:a16="http://schemas.microsoft.com/office/drawing/2014/main" id="{5D51E1F4-F174-418A-8A2B-8F3444070D06}"/>
              </a:ext>
            </a:extLst>
          </p:cNvPr>
          <p:cNvSpPr/>
          <p:nvPr/>
        </p:nvSpPr>
        <p:spPr>
          <a:xfrm>
            <a:off x="394458" y="1023528"/>
            <a:ext cx="1114340" cy="102917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6866">
              <a:lnSpc>
                <a:spcPts val="2040"/>
              </a:lnSpc>
            </a:pPr>
            <a:r>
              <a:rPr lang="en-IN" sz="1122" dirty="0">
                <a:cs typeface="Segoe UI" panose="020B0502040204020203" pitchFamily="34" charset="0"/>
              </a:rPr>
              <a:t>Letterkenny</a:t>
            </a:r>
          </a:p>
          <a:p>
            <a:pPr marL="146866">
              <a:lnSpc>
                <a:spcPts val="2040"/>
              </a:lnSpc>
            </a:pPr>
            <a:r>
              <a:rPr lang="en-IN" sz="2448" b="1" dirty="0">
                <a:cs typeface="Segoe UI" panose="020B0502040204020203" pitchFamily="34" charset="0"/>
              </a:rPr>
              <a:t>MUG</a:t>
            </a:r>
          </a:p>
          <a:p>
            <a:pPr marL="146866">
              <a:lnSpc>
                <a:spcPts val="2040"/>
              </a:lnSpc>
            </a:pPr>
            <a:r>
              <a:rPr lang="en-IN" sz="1428" dirty="0">
                <a:cs typeface="Segoe UI" panose="020B0502040204020203" pitchFamily="34" charset="0"/>
              </a:rPr>
              <a:t>#lkmug</a:t>
            </a:r>
          </a:p>
        </p:txBody>
      </p:sp>
      <p:sp>
        <p:nvSpPr>
          <p:cNvPr id="40" name="TextBox 39">
            <a:extLst>
              <a:ext uri="{FF2B5EF4-FFF2-40B4-BE49-F238E27FC236}">
                <a16:creationId xmlns:a16="http://schemas.microsoft.com/office/drawing/2014/main" id="{01EC5E8E-26D2-4223-BCAB-AB38E9DECDBA}"/>
              </a:ext>
            </a:extLst>
          </p:cNvPr>
          <p:cNvSpPr txBox="1"/>
          <p:nvPr/>
        </p:nvSpPr>
        <p:spPr>
          <a:xfrm>
            <a:off x="9627622" y="4899889"/>
            <a:ext cx="2214396" cy="382308"/>
          </a:xfrm>
          <a:prstGeom prst="rect">
            <a:avLst/>
          </a:prstGeom>
          <a:noFill/>
        </p:spPr>
        <p:txBody>
          <a:bodyPr wrap="square" rtlCol="0">
            <a:spAutoFit/>
          </a:bodyPr>
          <a:lstStyle/>
          <a:p>
            <a:r>
              <a:rPr lang="en-IN" sz="1836" dirty="0">
                <a:solidFill>
                  <a:schemeClr val="bg1"/>
                </a:solidFill>
                <a:latin typeface="Arial Nova" panose="020B0504020202020204" pitchFamily="34" charset="0"/>
              </a:rPr>
              <a:t>Joon Du Rant</a:t>
            </a:r>
          </a:p>
        </p:txBody>
      </p:sp>
      <p:pic>
        <p:nvPicPr>
          <p:cNvPr id="13" name="Picture 2" descr="Related image">
            <a:extLst>
              <a:ext uri="{FF2B5EF4-FFF2-40B4-BE49-F238E27FC236}">
                <a16:creationId xmlns:a16="http://schemas.microsoft.com/office/drawing/2014/main" id="{8D55C8C1-324A-4906-8582-E435977BE2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455" y="3206350"/>
            <a:ext cx="2841948" cy="25261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7650D023-7113-4C7E-9052-5EB936E599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1663" y="235627"/>
            <a:ext cx="6905146" cy="1859079"/>
          </a:xfrm>
          <a:prstGeom prst="rect">
            <a:avLst/>
          </a:prstGeom>
        </p:spPr>
      </p:pic>
    </p:spTree>
    <p:extLst>
      <p:ext uri="{BB962C8B-B14F-4D97-AF65-F5344CB8AC3E}">
        <p14:creationId xmlns:p14="http://schemas.microsoft.com/office/powerpoint/2010/main" val="2832631105"/>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purl.org/dc/elements/1.1/"/>
    <ds:schemaRef ds:uri="http://purl.org/dc/terms/"/>
    <ds:schemaRef ds:uri="http://schemas.microsoft.com/office/2006/metadata/properties"/>
    <ds:schemaRef ds:uri="http://schemas.microsoft.com/office/infopath/2007/PartnerControls"/>
    <ds:schemaRef ds:uri="0f32b589-041a-4b5d-9ecb-546b576e7a4a"/>
    <ds:schemaRef ds:uri="http://schemas.openxmlformats.org/package/2006/metadata/core-properties"/>
    <ds:schemaRef ds:uri="7550fb09-e1e4-49f9-8257-ac8f082c86d0"/>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1593</TotalTime>
  <Words>1213</Words>
  <Application>Microsoft Office PowerPoint</Application>
  <PresentationFormat>Custom</PresentationFormat>
  <Paragraphs>258</Paragraphs>
  <Slides>15</Slides>
  <Notes>7</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34" baseType="lpstr">
      <vt:lpstr>Arial</vt:lpstr>
      <vt:lpstr>Arial Nova</vt:lpstr>
      <vt:lpstr>Calibri</vt:lpstr>
      <vt:lpstr>Ink Free</vt:lpstr>
      <vt:lpstr>Leelawadee</vt:lpstr>
      <vt:lpstr>Menlo</vt:lpstr>
      <vt:lpstr>MV Boli</vt:lpstr>
      <vt:lpstr>PrudentialModern Light</vt:lpstr>
      <vt:lpstr>Segoe UI</vt:lpstr>
      <vt:lpstr>Segoe UI Light</vt:lpstr>
      <vt:lpstr>Segoe UI Semibold</vt:lpstr>
      <vt:lpstr>Segoe UI Semilight</vt:lpstr>
      <vt:lpstr>Symbol</vt:lpstr>
      <vt:lpstr>Times New Roman</vt:lpstr>
      <vt:lpstr>Verdana Pro Light</vt:lpstr>
      <vt:lpstr>Wingdings</vt:lpstr>
      <vt:lpstr>Office 365 PPT Template - 2017</vt:lpstr>
      <vt:lpstr>1_Office 365 PPT Template - 2017</vt:lpstr>
      <vt:lpstr>Acrobat Document</vt:lpstr>
      <vt:lpstr> Letterkenny DotNet Azure  User Group</vt:lpstr>
      <vt:lpstr>PowerPoint Presentation</vt:lpstr>
      <vt:lpstr>PowerPoint Presentation</vt:lpstr>
      <vt:lpstr>PowerPoint Presentation</vt:lpstr>
      <vt:lpstr>Speakers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Letterkenny DotNet Azure  User Group</vt:lpstr>
      <vt:lpstr>Call to action</vt:lpstr>
      <vt:lpstr>Enjoy the Bootcamp</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Nithin Mohan</cp:lastModifiedBy>
  <cp:revision>50</cp:revision>
  <dcterms:created xsi:type="dcterms:W3CDTF">2017-07-18T18:43:36Z</dcterms:created>
  <dcterms:modified xsi:type="dcterms:W3CDTF">2018-10-22T10:35:15Z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